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7"/>
  </p:notesMasterIdLst>
  <p:sldIdLst>
    <p:sldId id="256" r:id="rId2"/>
    <p:sldId id="269" r:id="rId3"/>
    <p:sldId id="270" r:id="rId4"/>
    <p:sldId id="272" r:id="rId5"/>
    <p:sldId id="271" r:id="rId6"/>
    <p:sldId id="257" r:id="rId7"/>
    <p:sldId id="258" r:id="rId8"/>
    <p:sldId id="285" r:id="rId9"/>
    <p:sldId id="286" r:id="rId10"/>
    <p:sldId id="287" r:id="rId11"/>
    <p:sldId id="278" r:id="rId12"/>
    <p:sldId id="275" r:id="rId13"/>
    <p:sldId id="263" r:id="rId14"/>
    <p:sldId id="267" r:id="rId15"/>
    <p:sldId id="268" r:id="rId16"/>
    <p:sldId id="273" r:id="rId17"/>
    <p:sldId id="279" r:id="rId18"/>
    <p:sldId id="265" r:id="rId19"/>
    <p:sldId id="274" r:id="rId20"/>
    <p:sldId id="276" r:id="rId21"/>
    <p:sldId id="261" r:id="rId22"/>
    <p:sldId id="280" r:id="rId23"/>
    <p:sldId id="281" r:id="rId24"/>
    <p:sldId id="282" r:id="rId25"/>
    <p:sldId id="283" r:id="rId26"/>
    <p:sldId id="284" r:id="rId27"/>
    <p:sldId id="262" r:id="rId28"/>
    <p:sldId id="277" r:id="rId29"/>
    <p:sldId id="288" r:id="rId30"/>
    <p:sldId id="289" r:id="rId31"/>
    <p:sldId id="290" r:id="rId32"/>
    <p:sldId id="291" r:id="rId33"/>
    <p:sldId id="292" r:id="rId34"/>
    <p:sldId id="293" r:id="rId35"/>
    <p:sldId id="259" r:id="rId36"/>
  </p:sldIdLst>
  <p:sldSz cx="10287000" cy="6858000" type="35mm"/>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58CC71D-CE6C-BD4A-B971-D99FE1B0FB35}">
          <p14:sldIdLst>
            <p14:sldId id="256"/>
          </p14:sldIdLst>
        </p14:section>
        <p14:section name="Introduction and Background" id="{EDB492A6-4BC3-FE40-BA44-AAD91A327BEC}">
          <p14:sldIdLst>
            <p14:sldId id="269"/>
            <p14:sldId id="270"/>
            <p14:sldId id="272"/>
            <p14:sldId id="271"/>
            <p14:sldId id="257"/>
            <p14:sldId id="258"/>
            <p14:sldId id="285"/>
            <p14:sldId id="286"/>
            <p14:sldId id="287"/>
            <p14:sldId id="278"/>
          </p14:sldIdLst>
        </p14:section>
        <p14:section name="Theory and Method" id="{5169DE08-D38F-7C4E-8525-4D81BFBC0541}">
          <p14:sldIdLst>
            <p14:sldId id="275"/>
            <p14:sldId id="263"/>
            <p14:sldId id="267"/>
            <p14:sldId id="268"/>
            <p14:sldId id="273"/>
            <p14:sldId id="279"/>
            <p14:sldId id="265"/>
            <p14:sldId id="274"/>
          </p14:sldIdLst>
        </p14:section>
        <p14:section name="Predictions" id="{82FB539A-F912-B741-85A6-5EAD1B072E52}">
          <p14:sldIdLst>
            <p14:sldId id="276"/>
            <p14:sldId id="261"/>
            <p14:sldId id="280"/>
            <p14:sldId id="281"/>
            <p14:sldId id="282"/>
            <p14:sldId id="283"/>
            <p14:sldId id="284"/>
            <p14:sldId id="262"/>
          </p14:sldIdLst>
        </p14:section>
        <p14:section name="Experiment" id="{D0D862BD-E019-C14F-9C9C-71ED7B2C88D6}">
          <p14:sldIdLst>
            <p14:sldId id="277"/>
            <p14:sldId id="288"/>
            <p14:sldId id="289"/>
            <p14:sldId id="290"/>
            <p14:sldId id="291"/>
            <p14:sldId id="292"/>
            <p14:sldId id="293"/>
          </p14:sldIdLst>
        </p14:section>
        <p14:section name="Conclusion" id="{63FEDF0D-18A4-944B-BD2D-6D5BFA661D86}">
          <p14:sldIdLst>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20755"/>
    <p:restoredTop sz="84053"/>
  </p:normalViewPr>
  <p:slideViewPr>
    <p:cSldViewPr snapToGrid="0" snapToObjects="1">
      <p:cViewPr>
        <p:scale>
          <a:sx n="70" d="100"/>
          <a:sy n="70" d="100"/>
        </p:scale>
        <p:origin x="1616" y="6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png>
</file>

<file path=ppt/media/image10.png>
</file>

<file path=ppt/media/image10.tiff>
</file>

<file path=ppt/media/image11.png>
</file>

<file path=ppt/media/image110.png>
</file>

<file path=ppt/media/image12.png>
</file>

<file path=ppt/media/image120.png>
</file>

<file path=ppt/media/image13.png>
</file>

<file path=ppt/media/image130.png>
</file>

<file path=ppt/media/image14.png>
</file>

<file path=ppt/media/image140.png>
</file>

<file path=ppt/media/image15.png>
</file>

<file path=ppt/media/image16.png>
</file>

<file path=ppt/media/image17.png>
</file>

<file path=ppt/media/image18.png>
</file>

<file path=ppt/media/image19.png>
</file>

<file path=ppt/media/image2.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B5FA05-F73F-2F47-98DF-843FE6715402}" type="datetimeFigureOut">
              <a:rPr lang="en-US" smtClean="0"/>
              <a:t>7/11/17</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CF2F8C-5A82-B842-85F1-663DD24B73B1}" type="slidenum">
              <a:rPr lang="en-US" smtClean="0"/>
              <a:t>‹#›</a:t>
            </a:fld>
            <a:endParaRPr lang="en-US"/>
          </a:p>
        </p:txBody>
      </p:sp>
    </p:spTree>
    <p:extLst>
      <p:ext uri="{BB962C8B-B14F-4D97-AF65-F5344CB8AC3E}">
        <p14:creationId xmlns:p14="http://schemas.microsoft.com/office/powerpoint/2010/main" val="2104377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real-time interaction:</a:t>
            </a:r>
          </a:p>
          <a:p>
            <a:pPr lvl="1"/>
            <a:r>
              <a:rPr lang="en-US" dirty="0" smtClean="0"/>
              <a:t>the more positions you consider the less time you have left afterwards</a:t>
            </a:r>
          </a:p>
          <a:p>
            <a:endParaRPr lang="en-US" dirty="0"/>
          </a:p>
        </p:txBody>
      </p:sp>
      <p:sp>
        <p:nvSpPr>
          <p:cNvPr id="4" name="Slide Number Placeholder 3"/>
          <p:cNvSpPr>
            <a:spLocks noGrp="1"/>
          </p:cNvSpPr>
          <p:nvPr>
            <p:ph type="sldNum" sz="quarter" idx="10"/>
          </p:nvPr>
        </p:nvSpPr>
        <p:spPr/>
        <p:txBody>
          <a:bodyPr/>
          <a:lstStyle/>
          <a:p>
            <a:fld id="{B6D87321-8841-054F-B45C-4DE633D75C2F}" type="slidenum">
              <a:rPr lang="en-US" smtClean="0"/>
              <a:t>3</a:t>
            </a:fld>
            <a:endParaRPr lang="en-US"/>
          </a:p>
        </p:txBody>
      </p:sp>
    </p:spTree>
    <p:extLst>
      <p:ext uri="{BB962C8B-B14F-4D97-AF65-F5344CB8AC3E}">
        <p14:creationId xmlns:p14="http://schemas.microsoft.com/office/powerpoint/2010/main" val="1642136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lvl="0" indent="0">
                  <a:buFont typeface="+mj-lt"/>
                  <a:buNone/>
                </a:pPr>
                <a:r>
                  <a:rPr lang="en-US" dirty="0" smtClean="0"/>
                  <a:t>While expected utility theory is a theory of rational action</a:t>
                </a:r>
                <a:r>
                  <a:rPr lang="en-US" baseline="0" dirty="0" smtClean="0"/>
                  <a:t> for agents with unlimited computational resources, bounded optimality is a theory of rational information processing for agents with finite time and limited computational power. </a:t>
                </a:r>
              </a:p>
              <a:p>
                <a:pPr marL="0" lvl="0" indent="0">
                  <a:buFont typeface="+mj-lt"/>
                  <a:buNone/>
                </a:pPr>
                <a:endParaRPr lang="en-US" baseline="0" dirty="0" smtClean="0"/>
              </a:p>
              <a:p>
                <a:pPr marL="0" lvl="0" indent="0">
                  <a:buFont typeface="+mj-lt"/>
                  <a:buNone/>
                </a:pPr>
                <a:r>
                  <a:rPr lang="en-US" baseline="0" dirty="0" smtClean="0"/>
                  <a:t>Bounded optimality is about the rationality of programs or algorithms rather than the rationality of actions.</a:t>
                </a:r>
              </a:p>
              <a:p>
                <a:pPr marL="0" lvl="0" indent="0">
                  <a:buFont typeface="+mj-lt"/>
                  <a:buNone/>
                </a:pPr>
                <a:endParaRPr lang="en-US" baseline="0" dirty="0" smtClean="0"/>
              </a:p>
              <a:p>
                <a:pPr marL="0" lvl="0" indent="0">
                  <a:buFont typeface="+mj-lt"/>
                  <a:buNone/>
                </a:pPr>
                <a:r>
                  <a:rPr lang="en-US" baseline="0" dirty="0" smtClean="0"/>
                  <a:t>In contrast to logic and probability theory, bounded optimality is not defined in terms of the soundness of the programs' inferences or the accuracy or coherence of the agent's beliefs. Instead rationality is defined in terms of the utility of the outcomes of the agent's actions.</a:t>
                </a:r>
                <a:endParaRPr lang="en-US" dirty="0" smtClean="0"/>
              </a:p>
            </p:txBody>
          </p:sp>
        </mc:Choice>
        <mc:Fallback xmlns="">
          <p:sp>
            <p:nvSpPr>
              <p:cNvPr id="3" name="Notes Placeholder 2"/>
              <p:cNvSpPr>
                <a:spLocks noGrp="1"/>
              </p:cNvSpPr>
              <p:nvPr>
                <p:ph type="body" idx="1"/>
              </p:nvPr>
            </p:nvSpPr>
            <p:spPr/>
            <p:txBody>
              <a:bodyPr/>
              <a:lstStyle/>
              <a:p>
                <a:pPr marL="0" lvl="0" indent="0">
                  <a:buFont typeface="+mj-lt"/>
                  <a:buNone/>
                </a:pPr>
                <a:r>
                  <a:rPr lang="en-US" dirty="0" smtClean="0"/>
                  <a:t>11 minutes</a:t>
                </a:r>
              </a:p>
              <a:p>
                <a:pPr marL="1428750" lvl="2" indent="-514350">
                  <a:buFont typeface="+mj-lt"/>
                  <a:buAutoNum type="arabicPeriod"/>
                </a:pPr>
                <a:endParaRPr lang="en-US" dirty="0" smtClean="0"/>
              </a:p>
              <a:p>
                <a:pPr marL="1428750" lvl="2" indent="-514350">
                  <a:buFont typeface="+mj-lt"/>
                  <a:buAutoNum type="arabicPeriod"/>
                </a:pPr>
                <a:r>
                  <a:rPr lang="en-US" dirty="0" smtClean="0"/>
                  <a:t>Each computation takes time </a:t>
                </a:r>
                <a:r>
                  <a:rPr lang="en-US" dirty="0" smtClean="0">
                    <a:sym typeface="Wingdings"/>
                  </a:rPr>
                  <a:t> actions are delayed </a:t>
                </a:r>
                <a:endParaRPr lang="en-US" dirty="0" smtClean="0"/>
              </a:p>
              <a:p>
                <a:pPr marL="1428750" lvl="2" indent="-514350">
                  <a:buFont typeface="+mj-lt"/>
                  <a:buAutoNum type="arabicPeriod"/>
                </a:pPr>
                <a:r>
                  <a:rPr lang="en-US" dirty="0" smtClean="0"/>
                  <a:t>Limited instruction set </a:t>
                </a:r>
                <a:r>
                  <a:rPr lang="en-US" dirty="0" smtClean="0">
                    <a:sym typeface="Wingdings"/>
                  </a:rPr>
                  <a:t> limited</a:t>
                </a:r>
                <a:r>
                  <a:rPr lang="en-US" dirty="0" smtClean="0"/>
                  <a:t> set of programs </a:t>
                </a:r>
                <a:r>
                  <a:rPr lang="en-US" i="1" dirty="0" smtClean="0">
                    <a:sym typeface="Wingdings"/>
                  </a:rPr>
                  <a:t>P</a:t>
                </a:r>
                <a:r>
                  <a:rPr lang="en-US" i="1" baseline="-25000" dirty="0" smtClean="0">
                    <a:sym typeface="Wingdings"/>
                  </a:rPr>
                  <a:t>A</a:t>
                </a:r>
                <a:endParaRPr lang="en-US" dirty="0" smtClean="0"/>
              </a:p>
              <a:p>
                <a:endParaRPr lang="en-US" dirty="0" smtClean="0"/>
              </a:p>
              <a:p>
                <a:endParaRPr lang="en-US" dirty="0" smtClean="0"/>
              </a:p>
              <a:p>
                <a:pPr marL="514350" indent="-514350">
                  <a:buFont typeface="+mj-lt"/>
                  <a:buAutoNum type="arabicPeriod"/>
                </a:pPr>
                <a:r>
                  <a:rPr lang="en-US" dirty="0" smtClean="0"/>
                  <a:t>Decision-theoretic principle for </a:t>
                </a:r>
                <a:r>
                  <a:rPr lang="en-US" u="sng" dirty="0" smtClean="0"/>
                  <a:t>programs:</a:t>
                </a:r>
              </a:p>
              <a:p>
                <a:pPr marL="971550" lvl="1" indent="-514350">
                  <a:buFont typeface="+mj-lt"/>
                  <a:buAutoNum type="arabicPeriod"/>
                </a:pPr>
                <a:r>
                  <a:rPr lang="en-US" dirty="0" smtClean="0"/>
                  <a:t>Running program </a:t>
                </a:r>
                <a:r>
                  <a:rPr lang="en-US" i="1" dirty="0" smtClean="0"/>
                  <a:t>p</a:t>
                </a:r>
                <a:r>
                  <a:rPr lang="en-US" dirty="0" smtClean="0"/>
                  <a:t> on hardware </a:t>
                </a:r>
                <a:r>
                  <a:rPr lang="en-US" i="1" dirty="0" smtClean="0"/>
                  <a:t>H</a:t>
                </a:r>
                <a:r>
                  <a:rPr lang="en-US" dirty="0" smtClean="0"/>
                  <a:t> in environment E starting from state </a:t>
                </a:r>
                <a:r>
                  <a:rPr lang="en-US" i="1" dirty="0" smtClean="0"/>
                  <a:t>w</a:t>
                </a:r>
                <a:r>
                  <a:rPr lang="en-US" i="1" baseline="-25000" dirty="0" smtClean="0"/>
                  <a:t>0</a:t>
                </a:r>
                <a:r>
                  <a:rPr lang="en-US" dirty="0" smtClean="0"/>
                  <a:t> results in a sequence of world states: </a:t>
                </a:r>
                <a:r>
                  <a:rPr lang="en-US" i="0">
                    <a:latin typeface="Cambria Math" charset="0"/>
                  </a:rPr>
                  <a:t>result(</a:t>
                </a:r>
                <a:r>
                  <a:rPr lang="en-US" b="0" i="0" smtClean="0">
                    <a:latin typeface="Cambria Math" charset="0"/>
                  </a:rPr>
                  <a:t>𝑝</a:t>
                </a:r>
                <a:r>
                  <a:rPr lang="en-US" i="0">
                    <a:latin typeface="Cambria Math" charset="0"/>
                  </a:rPr>
                  <a:t>,</a:t>
                </a:r>
                <a:r>
                  <a:rPr lang="en-US" b="0" i="0" smtClean="0">
                    <a:latin typeface="Cambria Math" charset="0"/>
                  </a:rPr>
                  <a:t>𝐻</a:t>
                </a:r>
                <a:r>
                  <a:rPr lang="en-US" i="0">
                    <a:latin typeface="Cambria Math" charset="0"/>
                  </a:rPr>
                  <a:t>,𝐸,𝑤_0)</a:t>
                </a:r>
                <a:r>
                  <a:rPr lang="en-US" dirty="0" smtClean="0"/>
                  <a:t>.</a:t>
                </a:r>
              </a:p>
              <a:p>
                <a:pPr marL="971550" lvl="1" indent="-514350">
                  <a:buFont typeface="+mj-lt"/>
                  <a:buAutoNum type="arabicPeriod"/>
                </a:pPr>
                <a:r>
                  <a:rPr lang="en-US" dirty="0" smtClean="0"/>
                  <a:t>Find executable program for which the </a:t>
                </a:r>
                <a:r>
                  <a:rPr lang="en-US" u="sng" dirty="0" smtClean="0"/>
                  <a:t>resulting world states have maximal utility</a:t>
                </a:r>
                <a:r>
                  <a:rPr lang="en-US" dirty="0" smtClean="0"/>
                  <a:t>:</a:t>
                </a:r>
                <a:r>
                  <a:rPr lang="en-US" i="1" dirty="0" smtClean="0"/>
                  <a:t/>
                </a:r>
                <a:br>
                  <a:rPr lang="en-US" i="1" dirty="0" smtClean="0"/>
                </a:br>
                <a:endParaRPr lang="en-US" dirty="0"/>
              </a:p>
            </p:txBody>
          </p:sp>
        </mc:Fallback>
      </mc:AlternateContent>
      <p:sp>
        <p:nvSpPr>
          <p:cNvPr id="4" name="Slide Number Placeholder 3"/>
          <p:cNvSpPr>
            <a:spLocks noGrp="1"/>
          </p:cNvSpPr>
          <p:nvPr>
            <p:ph type="sldNum" sz="quarter" idx="10"/>
          </p:nvPr>
        </p:nvSpPr>
        <p:spPr/>
        <p:txBody>
          <a:bodyPr/>
          <a:lstStyle/>
          <a:p>
            <a:fld id="{B6D87321-8841-054F-B45C-4DE633D75C2F}" type="slidenum">
              <a:rPr lang="en-US" smtClean="0"/>
              <a:t>4</a:t>
            </a:fld>
            <a:endParaRPr lang="en-US"/>
          </a:p>
        </p:txBody>
      </p:sp>
    </p:spTree>
    <p:extLst>
      <p:ext uri="{BB962C8B-B14F-4D97-AF65-F5344CB8AC3E}">
        <p14:creationId xmlns:p14="http://schemas.microsoft.com/office/powerpoint/2010/main" val="4712233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200 kW is enough energy for 6000 brains.</a:t>
            </a:r>
            <a:r>
              <a:rPr lang="en-US" baseline="0" dirty="0" smtClean="0"/>
              <a:t> 6000 brains are more than</a:t>
            </a:r>
            <a:r>
              <a:rPr lang="en-US" dirty="0" smtClean="0"/>
              <a:t> enough to run an entire university.</a:t>
            </a:r>
            <a:endParaRPr lang="en-US" dirty="0"/>
          </a:p>
        </p:txBody>
      </p:sp>
      <p:sp>
        <p:nvSpPr>
          <p:cNvPr id="4" name="Slide Number Placeholder 3"/>
          <p:cNvSpPr>
            <a:spLocks noGrp="1"/>
          </p:cNvSpPr>
          <p:nvPr>
            <p:ph type="sldNum" sz="quarter" idx="10"/>
          </p:nvPr>
        </p:nvSpPr>
        <p:spPr/>
        <p:txBody>
          <a:bodyPr/>
          <a:lstStyle/>
          <a:p>
            <a:fld id="{151A7F52-3B70-47CC-A5D0-B080FF375FAB}" type="slidenum">
              <a:rPr lang="en-GB" smtClean="0"/>
              <a:t>5</a:t>
            </a:fld>
            <a:endParaRPr lang="en-GB"/>
          </a:p>
        </p:txBody>
      </p:sp>
    </p:spTree>
    <p:extLst>
      <p:ext uri="{BB962C8B-B14F-4D97-AF65-F5344CB8AC3E}">
        <p14:creationId xmlns:p14="http://schemas.microsoft.com/office/powerpoint/2010/main" val="152347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latin typeface="Avenir Book" charset="0"/>
                <a:ea typeface="Avenir Book" charset="0"/>
                <a:cs typeface="Avenir Book" charset="0"/>
              </a:rPr>
              <a:t>Can </a:t>
            </a:r>
            <a:r>
              <a:rPr lang="de-DE" dirty="0" err="1" smtClean="0">
                <a:latin typeface="Avenir Book" charset="0"/>
                <a:ea typeface="Avenir Book" charset="0"/>
                <a:cs typeface="Avenir Book" charset="0"/>
              </a:rPr>
              <a:t>we</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help</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people</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think</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and</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decide</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better</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by</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teaching</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strategies</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discovered</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by</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our</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method</a:t>
            </a:r>
            <a:r>
              <a:rPr lang="de-DE" dirty="0" smtClean="0">
                <a:latin typeface="Avenir Book" charset="0"/>
                <a:ea typeface="Avenir Book" charset="0"/>
                <a:cs typeface="Avenir Book" charset="0"/>
              </a:rPr>
              <a:t>?</a:t>
            </a:r>
          </a:p>
          <a:p>
            <a:endParaRPr lang="en-US" dirty="0"/>
          </a:p>
        </p:txBody>
      </p:sp>
      <p:sp>
        <p:nvSpPr>
          <p:cNvPr id="4" name="Slide Number Placeholder 3"/>
          <p:cNvSpPr>
            <a:spLocks noGrp="1"/>
          </p:cNvSpPr>
          <p:nvPr>
            <p:ph type="sldNum" sz="quarter" idx="10"/>
          </p:nvPr>
        </p:nvSpPr>
        <p:spPr/>
        <p:txBody>
          <a:bodyPr/>
          <a:lstStyle/>
          <a:p>
            <a:fld id="{7ECF2F8C-5A82-B842-85F1-663DD24B73B1}" type="slidenum">
              <a:rPr lang="en-US" smtClean="0"/>
              <a:t>35</a:t>
            </a:fld>
            <a:endParaRPr lang="en-US"/>
          </a:p>
        </p:txBody>
      </p:sp>
    </p:spTree>
    <p:extLst>
      <p:ext uri="{BB962C8B-B14F-4D97-AF65-F5344CB8AC3E}">
        <p14:creationId xmlns:p14="http://schemas.microsoft.com/office/powerpoint/2010/main" val="861582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71525" y="1122363"/>
            <a:ext cx="874395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285875" y="3602038"/>
            <a:ext cx="771525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A7BADC2F-6C5C-0C41-BC68-F1FEC3517048}" type="datetime1">
              <a:rPr lang="en-US" smtClean="0"/>
              <a:t>7/12/17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CE724-A520-7C4C-BFC1-595D7D16520B}" type="datetime1">
              <a:rPr lang="en-US" smtClean="0"/>
              <a:t>7/12/17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1635" y="365125"/>
            <a:ext cx="2218134"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07232" y="365125"/>
            <a:ext cx="6525816"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A1F865-E3B9-0F4A-900F-210DD0C24B01}" type="datetime1">
              <a:rPr lang="en-US" smtClean="0"/>
              <a:t>7/12/17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90C5763-6974-2F4F-8CD6-28E27435744A}" type="datetime1">
              <a:rPr lang="en-US" smtClean="0"/>
              <a:t>7/12/17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sz="2400"/>
            </a:lvl1pPr>
          </a:lstStyle>
          <a:p>
            <a:fld id="{B71B6317-4C1F-2D45-957F-23095F2C68BC}"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01874" y="1709740"/>
            <a:ext cx="8872538"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701874" y="4589465"/>
            <a:ext cx="8872538"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A7474A4-235A-D04B-9F0C-5606B4240D0B}" type="datetime1">
              <a:rPr lang="en-US" smtClean="0"/>
              <a:t>7/12/17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707231" y="1825625"/>
            <a:ext cx="4371975"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207794" y="1825625"/>
            <a:ext cx="4371975"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086F6E6-6814-A044-99F1-439BA1D01E44}" type="datetime1">
              <a:rPr lang="en-US" smtClean="0"/>
              <a:t>7/12/17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08571" y="365127"/>
            <a:ext cx="8872538"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708572" y="1681163"/>
            <a:ext cx="435188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08572" y="2505075"/>
            <a:ext cx="4351883"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207794" y="1681163"/>
            <a:ext cx="437331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207794" y="2505075"/>
            <a:ext cx="4373315"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6C4E2B8-C6E2-2B46-854B-77962C69131D}" type="datetime1">
              <a:rPr lang="en-US" smtClean="0"/>
              <a:t>7/12/17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87022B6-EC46-CF49-BFBE-F3F2E3B1B2CD}" type="datetime1">
              <a:rPr lang="en-US" smtClean="0"/>
              <a:t>7/12/17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9BC055-C57B-C54E-9225-E1DB2DA58672}" type="datetime1">
              <a:rPr lang="en-US" smtClean="0"/>
              <a:t>7/12/17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71" y="457200"/>
            <a:ext cx="3317825"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4373315" y="987427"/>
            <a:ext cx="520779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71" y="2057400"/>
            <a:ext cx="33178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3D957A-0EA6-294F-85D5-72CD344FF5DC}" type="datetime1">
              <a:rPr lang="en-US" smtClean="0"/>
              <a:t>7/12/17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71" y="457200"/>
            <a:ext cx="3317825"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373315" y="987427"/>
            <a:ext cx="5207794"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08571" y="2057400"/>
            <a:ext cx="33178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B287CE-D784-4249-A952-74751129CA8A}" type="datetime1">
              <a:rPr lang="en-US" smtClean="0"/>
              <a:t>7/12/17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1B6317-4C1F-2D45-957F-23095F2C68B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07231" y="365127"/>
            <a:ext cx="8872538"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07231" y="1825625"/>
            <a:ext cx="8872538"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07231" y="6356352"/>
            <a:ext cx="2314575"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23B8EB-A57C-AD44-94CA-B3E4B71F003C}" type="datetime1">
              <a:rPr lang="en-US" smtClean="0"/>
              <a:t>7/12/17</a:t>
            </a:fld>
            <a:endParaRPr lang="en-US"/>
          </a:p>
        </p:txBody>
      </p:sp>
      <p:sp>
        <p:nvSpPr>
          <p:cNvPr id="5" name="Footer Placeholder 4"/>
          <p:cNvSpPr>
            <a:spLocks noGrp="1"/>
          </p:cNvSpPr>
          <p:nvPr>
            <p:ph type="ftr" sz="quarter" idx="3"/>
          </p:nvPr>
        </p:nvSpPr>
        <p:spPr>
          <a:xfrm>
            <a:off x="3407569" y="6356352"/>
            <a:ext cx="3471863"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265194" y="6356352"/>
            <a:ext cx="231457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1B6317-4C1F-2D45-957F-23095F2C68BC}" type="slidenum">
              <a:rPr lang="en-US" smtClean="0"/>
              <a:t>‹#›</a:t>
            </a:fld>
            <a:endParaRPr lang="en-US"/>
          </a:p>
        </p:txBody>
      </p:sp>
    </p:spTree>
    <p:extLst>
      <p:ext uri="{BB962C8B-B14F-4D97-AF65-F5344CB8AC3E}">
        <p14:creationId xmlns:p14="http://schemas.microsoft.com/office/powerpoint/2010/main" val="1325707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0.png"/><Relationship Id="rId5" Type="http://schemas.openxmlformats.org/officeDocument/2006/relationships/image" Target="../media/image120.png"/><Relationship Id="rId6" Type="http://schemas.openxmlformats.org/officeDocument/2006/relationships/image" Target="../media/image130.png"/><Relationship Id="rId7" Type="http://schemas.openxmlformats.org/officeDocument/2006/relationships/image" Target="../media/image140.png"/><Relationship Id="rId8" Type="http://schemas.openxmlformats.org/officeDocument/2006/relationships/image" Target="../media/image19.png"/><Relationship Id="rId9" Type="http://schemas.openxmlformats.org/officeDocument/2006/relationships/image" Target="../media/image20.png"/><Relationship Id="rId10" Type="http://schemas.openxmlformats.org/officeDocument/2006/relationships/image" Target="../media/image21.png"/><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22.png"/><Relationship Id="rId6"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 Id="rId3"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png"/></Relationships>
</file>

<file path=ppt/slides/_rels/slide2.xml.rels><?xml version="1.0" encoding="UTF-8" standalone="yes"?>
<Relationships xmlns="http://schemas.openxmlformats.org/package/2006/relationships"><Relationship Id="rId5" Type="http://schemas.openxmlformats.org/officeDocument/2006/relationships/image" Target="../media/image3.png"/><Relationship Id="rId6" Type="http://schemas.openxmlformats.org/officeDocument/2006/relationships/image" Target="../media/image2.tiff"/><Relationship Id="rId7" Type="http://schemas.openxmlformats.org/officeDocument/2006/relationships/image" Target="../media/image3.jpe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9.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482775"/>
            <a:ext cx="10286999" cy="2014538"/>
          </a:xfrm>
        </p:spPr>
        <p:txBody>
          <a:bodyPr>
            <a:normAutofit/>
          </a:bodyPr>
          <a:lstStyle/>
          <a:p>
            <a:r>
              <a:rPr lang="en-US" sz="5200" dirty="0"/>
              <a:t>An Automatic Method for Discovering Rational Heuristics for Risky Choice</a:t>
            </a:r>
          </a:p>
        </p:txBody>
      </p:sp>
      <p:sp>
        <p:nvSpPr>
          <p:cNvPr id="3" name="Subtitle 2"/>
          <p:cNvSpPr>
            <a:spLocks noGrp="1"/>
          </p:cNvSpPr>
          <p:nvPr>
            <p:ph type="subTitle" idx="1"/>
          </p:nvPr>
        </p:nvSpPr>
        <p:spPr/>
        <p:txBody>
          <a:bodyPr/>
          <a:lstStyle/>
          <a:p>
            <a:r>
              <a:rPr lang="en-US" dirty="0" smtClean="0"/>
              <a:t>Falk Lieder*, Paul Krueger*, &amp; Tom Griffiths</a:t>
            </a:r>
          </a:p>
          <a:p>
            <a:endParaRPr lang="en-US" dirty="0"/>
          </a:p>
          <a:p>
            <a:r>
              <a:rPr lang="en-US" dirty="0" smtClean="0">
                <a:solidFill>
                  <a:schemeClr val="accent3"/>
                </a:solidFill>
              </a:rPr>
              <a:t>* These authors contributed equally.</a:t>
            </a:r>
            <a:endParaRPr lang="en-US" dirty="0">
              <a:solidFill>
                <a:schemeClr val="accent3"/>
              </a:solidFill>
            </a:endParaRPr>
          </a:p>
        </p:txBody>
      </p:sp>
      <p:sp>
        <p:nvSpPr>
          <p:cNvPr id="4" name="Slide Number Placeholder 3"/>
          <p:cNvSpPr>
            <a:spLocks noGrp="1"/>
          </p:cNvSpPr>
          <p:nvPr>
            <p:ph type="sldNum" sz="quarter" idx="12"/>
          </p:nvPr>
        </p:nvSpPr>
        <p:spPr/>
        <p:txBody>
          <a:bodyPr/>
          <a:lstStyle/>
          <a:p>
            <a:fld id="{B71B6317-4C1F-2D45-957F-23095F2C68BC}" type="slidenum">
              <a:rPr lang="en-US" smtClean="0"/>
              <a:t>1</a:t>
            </a:fld>
            <a:endParaRPr lang="en-US"/>
          </a:p>
        </p:txBody>
      </p:sp>
    </p:spTree>
    <p:extLst>
      <p:ext uri="{BB962C8B-B14F-4D97-AF65-F5344CB8AC3E}">
        <p14:creationId xmlns:p14="http://schemas.microsoft.com/office/powerpoint/2010/main" val="1786891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95564" y="1392479"/>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3" name="Rectangle 2"/>
          <p:cNvSpPr/>
          <p:nvPr/>
        </p:nvSpPr>
        <p:spPr>
          <a:xfrm>
            <a:off x="1752071"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endParaRPr lang="en-US" sz="1350" b="1" dirty="0">
              <a:solidFill>
                <a:schemeClr val="accent6">
                  <a:lumMod val="75000"/>
                </a:schemeClr>
              </a:solidFill>
              <a:latin typeface="Helvetica" charset="0"/>
              <a:ea typeface="Helvetica" charset="0"/>
              <a:cs typeface="Helvetica" charset="0"/>
            </a:endParaRPr>
          </a:p>
        </p:txBody>
      </p:sp>
      <p:sp>
        <p:nvSpPr>
          <p:cNvPr id="8" name="Rectangle 7"/>
          <p:cNvSpPr/>
          <p:nvPr/>
        </p:nvSpPr>
        <p:spPr>
          <a:xfrm>
            <a:off x="2901259"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9" name="Rectangle 8"/>
          <p:cNvSpPr/>
          <p:nvPr/>
        </p:nvSpPr>
        <p:spPr>
          <a:xfrm>
            <a:off x="4050446" y="431431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0" name="Rectangle 9"/>
          <p:cNvSpPr/>
          <p:nvPr/>
        </p:nvSpPr>
        <p:spPr>
          <a:xfrm>
            <a:off x="5199634"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5" name="Rectangle 14"/>
          <p:cNvSpPr/>
          <p:nvPr/>
        </p:nvSpPr>
        <p:spPr>
          <a:xfrm>
            <a:off x="6346187"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6" name="Rectangle 15"/>
          <p:cNvSpPr/>
          <p:nvPr/>
        </p:nvSpPr>
        <p:spPr>
          <a:xfrm>
            <a:off x="7494786"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7" name="Rectangle 16"/>
          <p:cNvSpPr/>
          <p:nvPr/>
        </p:nvSpPr>
        <p:spPr>
          <a:xfrm>
            <a:off x="8643384"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 name="Rectangle 3"/>
          <p:cNvSpPr/>
          <p:nvPr/>
        </p:nvSpPr>
        <p:spPr>
          <a:xfrm>
            <a:off x="3043680"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$ 0.05</a:t>
            </a:r>
            <a:endParaRPr lang="en-US" sz="1519" b="1" dirty="0">
              <a:solidFill>
                <a:schemeClr val="accent6">
                  <a:lumMod val="75000"/>
                </a:schemeClr>
              </a:solidFill>
              <a:latin typeface="Helvetica" charset="0"/>
              <a:ea typeface="Helvetica" charset="0"/>
              <a:cs typeface="Helvetica" charset="0"/>
            </a:endParaRPr>
          </a:p>
        </p:txBody>
      </p:sp>
      <p:sp>
        <p:nvSpPr>
          <p:cNvPr id="18" name="Rectangle 17"/>
          <p:cNvSpPr/>
          <p:nvPr/>
        </p:nvSpPr>
        <p:spPr>
          <a:xfrm>
            <a:off x="4181582" y="441449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endParaRPr lang="en-US" sz="1519" b="1" dirty="0">
              <a:solidFill>
                <a:schemeClr val="accent6">
                  <a:lumMod val="75000"/>
                </a:schemeClr>
              </a:solidFill>
              <a:latin typeface="Helvetica" charset="0"/>
              <a:ea typeface="Helvetica" charset="0"/>
              <a:cs typeface="Helvetica" charset="0"/>
            </a:endParaRPr>
          </a:p>
        </p:txBody>
      </p:sp>
      <p:sp>
        <p:nvSpPr>
          <p:cNvPr id="19" name="Rectangle 18"/>
          <p:cNvSpPr/>
          <p:nvPr/>
        </p:nvSpPr>
        <p:spPr>
          <a:xfrm>
            <a:off x="5352689"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$ 0.13</a:t>
            </a:r>
            <a:endParaRPr lang="en-US" sz="1519" b="1" dirty="0">
              <a:solidFill>
                <a:schemeClr val="accent6">
                  <a:lumMod val="75000"/>
                </a:schemeClr>
              </a:solidFill>
              <a:latin typeface="Helvetica" charset="0"/>
              <a:ea typeface="Helvetica" charset="0"/>
              <a:cs typeface="Helvetica" charset="0"/>
            </a:endParaRPr>
          </a:p>
        </p:txBody>
      </p:sp>
      <p:sp>
        <p:nvSpPr>
          <p:cNvPr id="20" name="Rectangle 19"/>
          <p:cNvSpPr/>
          <p:nvPr/>
        </p:nvSpPr>
        <p:spPr>
          <a:xfrm>
            <a:off x="6519599"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$ 0.08</a:t>
            </a:r>
            <a:endParaRPr lang="en-US" sz="1519" b="1" dirty="0">
              <a:solidFill>
                <a:schemeClr val="accent6">
                  <a:lumMod val="75000"/>
                </a:schemeClr>
              </a:solidFill>
              <a:latin typeface="Helvetica" charset="0"/>
              <a:ea typeface="Helvetica" charset="0"/>
              <a:cs typeface="Helvetica" charset="0"/>
            </a:endParaRPr>
          </a:p>
        </p:txBody>
      </p:sp>
      <p:sp>
        <p:nvSpPr>
          <p:cNvPr id="21" name="Rectangle 20"/>
          <p:cNvSpPr/>
          <p:nvPr/>
        </p:nvSpPr>
        <p:spPr>
          <a:xfrm>
            <a:off x="7668197"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$ 0.17</a:t>
            </a:r>
            <a:endParaRPr lang="en-US" sz="1519" b="1" dirty="0">
              <a:solidFill>
                <a:schemeClr val="accent6">
                  <a:lumMod val="75000"/>
                </a:schemeClr>
              </a:solidFill>
              <a:latin typeface="Helvetica" charset="0"/>
              <a:ea typeface="Helvetica" charset="0"/>
              <a:cs typeface="Helvetica" charset="0"/>
            </a:endParaRPr>
          </a:p>
        </p:txBody>
      </p:sp>
      <p:sp>
        <p:nvSpPr>
          <p:cNvPr id="22" name="Rectangle 21"/>
          <p:cNvSpPr/>
          <p:nvPr/>
        </p:nvSpPr>
        <p:spPr>
          <a:xfrm>
            <a:off x="8816796"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$ 0.07</a:t>
            </a:r>
            <a:endParaRPr lang="en-US" sz="1519" b="1" dirty="0">
              <a:solidFill>
                <a:schemeClr val="accent6">
                  <a:lumMod val="75000"/>
                </a:schemeClr>
              </a:solidFill>
              <a:latin typeface="Helvetica" charset="0"/>
              <a:ea typeface="Helvetica" charset="0"/>
              <a:cs typeface="Helvetica" charset="0"/>
            </a:endParaRPr>
          </a:p>
        </p:txBody>
      </p:sp>
      <p:sp>
        <p:nvSpPr>
          <p:cNvPr id="23" name="TextBox 22"/>
          <p:cNvSpPr txBox="1"/>
          <p:nvPr/>
        </p:nvSpPr>
        <p:spPr>
          <a:xfrm>
            <a:off x="0" y="633002"/>
            <a:ext cx="10285252" cy="793615"/>
          </a:xfrm>
          <a:prstGeom prst="rect">
            <a:avLst/>
          </a:prstGeom>
          <a:noFill/>
        </p:spPr>
        <p:txBody>
          <a:bodyPr wrap="none" rtlCol="0">
            <a:spAutoFit/>
          </a:bodyPr>
          <a:lstStyle/>
          <a:p>
            <a:r>
              <a:rPr lang="de-DE" sz="4557" b="1" dirty="0" err="1">
                <a:latin typeface="Avenir Heavy"/>
                <a:cs typeface="Avenir Heavy"/>
                <a:sym typeface="WP IconicSymbolsA"/>
              </a:rPr>
              <a:t>Weighted</a:t>
            </a:r>
            <a:r>
              <a:rPr lang="de-DE" sz="4557" b="1" dirty="0">
                <a:latin typeface="Avenir Heavy"/>
                <a:cs typeface="Avenir Heavy"/>
                <a:sym typeface="WP IconicSymbolsA"/>
              </a:rPr>
              <a:t>-Additive </a:t>
            </a:r>
            <a:r>
              <a:rPr lang="de-DE" sz="4557" b="1" dirty="0" err="1">
                <a:latin typeface="Avenir Heavy"/>
                <a:cs typeface="Avenir Heavy"/>
                <a:sym typeface="WP IconicSymbolsA"/>
              </a:rPr>
              <a:t>Strategy</a:t>
            </a:r>
            <a:r>
              <a:rPr lang="de-DE" sz="4557" b="1" dirty="0">
                <a:latin typeface="Avenir Heavy"/>
                <a:cs typeface="Avenir Heavy"/>
                <a:sym typeface="WP IconicSymbolsA"/>
              </a:rPr>
              <a:t> (WADD)</a:t>
            </a:r>
            <a:endParaRPr lang="en-US" sz="4557" dirty="0"/>
          </a:p>
        </p:txBody>
      </p:sp>
      <p:sp>
        <p:nvSpPr>
          <p:cNvPr id="43" name="Rectangle 42"/>
          <p:cNvSpPr/>
          <p:nvPr/>
        </p:nvSpPr>
        <p:spPr>
          <a:xfrm>
            <a:off x="1746769"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$ 0.14</a:t>
            </a:r>
            <a:endParaRPr lang="en-US" sz="1350" b="1" dirty="0">
              <a:solidFill>
                <a:schemeClr val="accent6">
                  <a:lumMod val="75000"/>
                </a:schemeClr>
              </a:solidFill>
              <a:latin typeface="Helvetica" charset="0"/>
              <a:ea typeface="Helvetica" charset="0"/>
              <a:cs typeface="Helvetica" charset="0"/>
            </a:endParaRPr>
          </a:p>
        </p:txBody>
      </p:sp>
      <p:sp>
        <p:nvSpPr>
          <p:cNvPr id="44" name="Rectangle 43"/>
          <p:cNvSpPr/>
          <p:nvPr/>
        </p:nvSpPr>
        <p:spPr>
          <a:xfrm>
            <a:off x="2895956"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5" name="Rectangle 44"/>
          <p:cNvSpPr/>
          <p:nvPr/>
        </p:nvSpPr>
        <p:spPr>
          <a:xfrm>
            <a:off x="4045144" y="370927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6" name="Rectangle 45"/>
          <p:cNvSpPr/>
          <p:nvPr/>
        </p:nvSpPr>
        <p:spPr>
          <a:xfrm>
            <a:off x="5194331"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7" name="Rectangle 46"/>
          <p:cNvSpPr/>
          <p:nvPr/>
        </p:nvSpPr>
        <p:spPr>
          <a:xfrm>
            <a:off x="6340884"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8" name="Rectangle 47"/>
          <p:cNvSpPr/>
          <p:nvPr/>
        </p:nvSpPr>
        <p:spPr>
          <a:xfrm>
            <a:off x="7489483"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9" name="Rectangle 48"/>
          <p:cNvSpPr/>
          <p:nvPr/>
        </p:nvSpPr>
        <p:spPr>
          <a:xfrm>
            <a:off x="8638081"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0" name="Rectangle 49"/>
          <p:cNvSpPr/>
          <p:nvPr/>
        </p:nvSpPr>
        <p:spPr>
          <a:xfrm>
            <a:off x="3038377"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endParaRPr lang="en-US" sz="1519" b="1" dirty="0">
              <a:solidFill>
                <a:schemeClr val="accent6">
                  <a:lumMod val="75000"/>
                </a:schemeClr>
              </a:solidFill>
              <a:latin typeface="Helvetica" charset="0"/>
              <a:ea typeface="Helvetica" charset="0"/>
              <a:cs typeface="Helvetica" charset="0"/>
            </a:endParaRPr>
          </a:p>
        </p:txBody>
      </p:sp>
      <p:sp>
        <p:nvSpPr>
          <p:cNvPr id="51" name="Rectangle 50"/>
          <p:cNvSpPr/>
          <p:nvPr/>
        </p:nvSpPr>
        <p:spPr>
          <a:xfrm>
            <a:off x="4176279" y="380945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endParaRPr lang="en-US" sz="1519" b="1" dirty="0">
              <a:solidFill>
                <a:schemeClr val="accent6">
                  <a:lumMod val="75000"/>
                </a:schemeClr>
              </a:solidFill>
              <a:latin typeface="Helvetica" charset="0"/>
              <a:ea typeface="Helvetica" charset="0"/>
              <a:cs typeface="Helvetica" charset="0"/>
            </a:endParaRPr>
          </a:p>
        </p:txBody>
      </p:sp>
      <p:sp>
        <p:nvSpPr>
          <p:cNvPr id="52" name="Rectangle 51"/>
          <p:cNvSpPr/>
          <p:nvPr/>
        </p:nvSpPr>
        <p:spPr>
          <a:xfrm>
            <a:off x="5347386"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endParaRPr lang="en-US" sz="1519" b="1" dirty="0">
              <a:solidFill>
                <a:schemeClr val="accent6">
                  <a:lumMod val="75000"/>
                </a:schemeClr>
              </a:solidFill>
              <a:latin typeface="Helvetica" charset="0"/>
              <a:ea typeface="Helvetica" charset="0"/>
              <a:cs typeface="Helvetica" charset="0"/>
            </a:endParaRPr>
          </a:p>
        </p:txBody>
      </p:sp>
      <p:sp>
        <p:nvSpPr>
          <p:cNvPr id="53" name="Rectangle 52"/>
          <p:cNvSpPr/>
          <p:nvPr/>
        </p:nvSpPr>
        <p:spPr>
          <a:xfrm>
            <a:off x="6514296"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$ 0.02</a:t>
            </a:r>
            <a:endParaRPr lang="en-US" sz="1519" b="1" dirty="0">
              <a:solidFill>
                <a:schemeClr val="accent6">
                  <a:lumMod val="75000"/>
                </a:schemeClr>
              </a:solidFill>
              <a:latin typeface="Helvetica" charset="0"/>
              <a:ea typeface="Helvetica" charset="0"/>
              <a:cs typeface="Helvetica" charset="0"/>
            </a:endParaRPr>
          </a:p>
        </p:txBody>
      </p:sp>
      <p:sp>
        <p:nvSpPr>
          <p:cNvPr id="54" name="Rectangle 53"/>
          <p:cNvSpPr/>
          <p:nvPr/>
        </p:nvSpPr>
        <p:spPr>
          <a:xfrm>
            <a:off x="7662894"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endParaRPr lang="en-US" sz="1519" b="1" dirty="0">
              <a:solidFill>
                <a:schemeClr val="accent6">
                  <a:lumMod val="75000"/>
                </a:schemeClr>
              </a:solidFill>
              <a:latin typeface="Helvetica" charset="0"/>
              <a:ea typeface="Helvetica" charset="0"/>
              <a:cs typeface="Helvetica" charset="0"/>
            </a:endParaRPr>
          </a:p>
        </p:txBody>
      </p:sp>
      <p:sp>
        <p:nvSpPr>
          <p:cNvPr id="55" name="Rectangle 54"/>
          <p:cNvSpPr/>
          <p:nvPr/>
        </p:nvSpPr>
        <p:spPr>
          <a:xfrm>
            <a:off x="8816751" y="3805275"/>
            <a:ext cx="719171"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$ 0.11</a:t>
            </a:r>
            <a:endParaRPr lang="en-US" sz="1519" b="1" dirty="0">
              <a:solidFill>
                <a:schemeClr val="accent6">
                  <a:lumMod val="75000"/>
                </a:schemeClr>
              </a:solidFill>
              <a:latin typeface="Helvetica" charset="0"/>
              <a:ea typeface="Helvetica" charset="0"/>
              <a:cs typeface="Helvetica" charset="0"/>
            </a:endParaRPr>
          </a:p>
        </p:txBody>
      </p:sp>
      <p:sp>
        <p:nvSpPr>
          <p:cNvPr id="56" name="Rectangle 55"/>
          <p:cNvSpPr/>
          <p:nvPr/>
        </p:nvSpPr>
        <p:spPr>
          <a:xfrm>
            <a:off x="1746769"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$ 0.5</a:t>
            </a:r>
            <a:endParaRPr lang="en-US" sz="1350" b="1" dirty="0">
              <a:solidFill>
                <a:schemeClr val="accent6">
                  <a:lumMod val="75000"/>
                </a:schemeClr>
              </a:solidFill>
              <a:latin typeface="Helvetica" charset="0"/>
              <a:ea typeface="Helvetica" charset="0"/>
              <a:cs typeface="Helvetica" charset="0"/>
            </a:endParaRPr>
          </a:p>
        </p:txBody>
      </p:sp>
      <p:sp>
        <p:nvSpPr>
          <p:cNvPr id="57" name="Rectangle 56"/>
          <p:cNvSpPr/>
          <p:nvPr/>
        </p:nvSpPr>
        <p:spPr>
          <a:xfrm>
            <a:off x="2895956"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8" name="Rectangle 57"/>
          <p:cNvSpPr/>
          <p:nvPr/>
        </p:nvSpPr>
        <p:spPr>
          <a:xfrm>
            <a:off x="4045144" y="49160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9" name="Rectangle 58"/>
          <p:cNvSpPr/>
          <p:nvPr/>
        </p:nvSpPr>
        <p:spPr>
          <a:xfrm>
            <a:off x="5194331"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0" name="Rectangle 59"/>
          <p:cNvSpPr/>
          <p:nvPr/>
        </p:nvSpPr>
        <p:spPr>
          <a:xfrm>
            <a:off x="6340884"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1" name="Rectangle 60"/>
          <p:cNvSpPr/>
          <p:nvPr/>
        </p:nvSpPr>
        <p:spPr>
          <a:xfrm>
            <a:off x="7489483"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2" name="Rectangle 61"/>
          <p:cNvSpPr/>
          <p:nvPr/>
        </p:nvSpPr>
        <p:spPr>
          <a:xfrm>
            <a:off x="8638081"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3" name="Rectangle 62"/>
          <p:cNvSpPr/>
          <p:nvPr/>
        </p:nvSpPr>
        <p:spPr>
          <a:xfrm>
            <a:off x="3038377"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$ 0.15</a:t>
            </a:r>
            <a:endParaRPr lang="en-US" sz="1519" b="1" dirty="0">
              <a:solidFill>
                <a:schemeClr val="accent6">
                  <a:lumMod val="75000"/>
                </a:schemeClr>
              </a:solidFill>
              <a:latin typeface="Helvetica" charset="0"/>
              <a:ea typeface="Helvetica" charset="0"/>
              <a:cs typeface="Helvetica" charset="0"/>
            </a:endParaRPr>
          </a:p>
        </p:txBody>
      </p:sp>
      <p:sp>
        <p:nvSpPr>
          <p:cNvPr id="64" name="Rectangle 63"/>
          <p:cNvSpPr/>
          <p:nvPr/>
        </p:nvSpPr>
        <p:spPr>
          <a:xfrm>
            <a:off x="4176279" y="5016269"/>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endParaRPr lang="en-US" sz="1519" b="1" dirty="0">
              <a:solidFill>
                <a:schemeClr val="accent6">
                  <a:lumMod val="75000"/>
                </a:schemeClr>
              </a:solidFill>
              <a:latin typeface="Helvetica" charset="0"/>
              <a:ea typeface="Helvetica" charset="0"/>
              <a:cs typeface="Helvetica" charset="0"/>
            </a:endParaRPr>
          </a:p>
        </p:txBody>
      </p:sp>
      <p:sp>
        <p:nvSpPr>
          <p:cNvPr id="65" name="Rectangle 64"/>
          <p:cNvSpPr/>
          <p:nvPr/>
        </p:nvSpPr>
        <p:spPr>
          <a:xfrm>
            <a:off x="5347386"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endParaRPr lang="en-US" sz="1519" b="1" dirty="0">
              <a:solidFill>
                <a:schemeClr val="accent6">
                  <a:lumMod val="75000"/>
                </a:schemeClr>
              </a:solidFill>
              <a:latin typeface="Helvetica" charset="0"/>
              <a:ea typeface="Helvetica" charset="0"/>
              <a:cs typeface="Helvetica" charset="0"/>
            </a:endParaRPr>
          </a:p>
        </p:txBody>
      </p:sp>
      <p:sp>
        <p:nvSpPr>
          <p:cNvPr id="66" name="Rectangle 65"/>
          <p:cNvSpPr/>
          <p:nvPr/>
        </p:nvSpPr>
        <p:spPr>
          <a:xfrm>
            <a:off x="6514296"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$ 0.04</a:t>
            </a:r>
            <a:endParaRPr lang="en-US" sz="1519" b="1" dirty="0">
              <a:solidFill>
                <a:schemeClr val="accent6">
                  <a:lumMod val="75000"/>
                </a:schemeClr>
              </a:solidFill>
              <a:latin typeface="Helvetica" charset="0"/>
              <a:ea typeface="Helvetica" charset="0"/>
              <a:cs typeface="Helvetica" charset="0"/>
            </a:endParaRPr>
          </a:p>
        </p:txBody>
      </p:sp>
      <p:sp>
        <p:nvSpPr>
          <p:cNvPr id="67" name="Rectangle 66"/>
          <p:cNvSpPr/>
          <p:nvPr/>
        </p:nvSpPr>
        <p:spPr>
          <a:xfrm>
            <a:off x="7662894"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$ 0.08</a:t>
            </a:r>
            <a:endParaRPr lang="en-US" sz="1519" b="1" dirty="0">
              <a:solidFill>
                <a:schemeClr val="accent6">
                  <a:lumMod val="75000"/>
                </a:schemeClr>
              </a:solidFill>
              <a:latin typeface="Helvetica" charset="0"/>
              <a:ea typeface="Helvetica" charset="0"/>
              <a:cs typeface="Helvetica" charset="0"/>
            </a:endParaRPr>
          </a:p>
        </p:txBody>
      </p:sp>
      <p:sp>
        <p:nvSpPr>
          <p:cNvPr id="68" name="Rectangle 67"/>
          <p:cNvSpPr/>
          <p:nvPr/>
        </p:nvSpPr>
        <p:spPr>
          <a:xfrm>
            <a:off x="8811493"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endParaRPr lang="en-US" sz="1519" b="1" dirty="0">
              <a:solidFill>
                <a:schemeClr val="accent6">
                  <a:lumMod val="75000"/>
                </a:schemeClr>
              </a:solidFill>
              <a:latin typeface="Helvetica" charset="0"/>
              <a:ea typeface="Helvetica" charset="0"/>
              <a:cs typeface="Helvetica" charset="0"/>
            </a:endParaRPr>
          </a:p>
        </p:txBody>
      </p:sp>
      <p:sp>
        <p:nvSpPr>
          <p:cNvPr id="69" name="Rectangle 68"/>
          <p:cNvSpPr/>
          <p:nvPr/>
        </p:nvSpPr>
        <p:spPr>
          <a:xfrm>
            <a:off x="1746769"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$ 0.09</a:t>
            </a:r>
            <a:endParaRPr lang="en-US" sz="1350" b="1" dirty="0">
              <a:solidFill>
                <a:schemeClr val="accent6">
                  <a:lumMod val="75000"/>
                </a:schemeClr>
              </a:solidFill>
              <a:latin typeface="Helvetica" charset="0"/>
              <a:ea typeface="Helvetica" charset="0"/>
              <a:cs typeface="Helvetica" charset="0"/>
            </a:endParaRPr>
          </a:p>
        </p:txBody>
      </p:sp>
      <p:sp>
        <p:nvSpPr>
          <p:cNvPr id="70" name="Rectangle 69"/>
          <p:cNvSpPr/>
          <p:nvPr/>
        </p:nvSpPr>
        <p:spPr>
          <a:xfrm>
            <a:off x="2895956"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1" name="Rectangle 70"/>
          <p:cNvSpPr/>
          <p:nvPr/>
        </p:nvSpPr>
        <p:spPr>
          <a:xfrm>
            <a:off x="4045144" y="310550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2" name="Rectangle 71"/>
          <p:cNvSpPr/>
          <p:nvPr/>
        </p:nvSpPr>
        <p:spPr>
          <a:xfrm>
            <a:off x="5194331"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3" name="Rectangle 72"/>
          <p:cNvSpPr/>
          <p:nvPr/>
        </p:nvSpPr>
        <p:spPr>
          <a:xfrm>
            <a:off x="6340884"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4" name="Rectangle 73"/>
          <p:cNvSpPr/>
          <p:nvPr/>
        </p:nvSpPr>
        <p:spPr>
          <a:xfrm>
            <a:off x="7489483"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5" name="Rectangle 74"/>
          <p:cNvSpPr/>
          <p:nvPr/>
        </p:nvSpPr>
        <p:spPr>
          <a:xfrm>
            <a:off x="8638081"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6" name="Rectangle 75"/>
          <p:cNvSpPr/>
          <p:nvPr/>
        </p:nvSpPr>
        <p:spPr>
          <a:xfrm>
            <a:off x="3038377"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endParaRPr lang="en-US" sz="1519" b="1" dirty="0">
              <a:solidFill>
                <a:schemeClr val="accent6">
                  <a:lumMod val="75000"/>
                </a:schemeClr>
              </a:solidFill>
              <a:latin typeface="Helvetica" charset="0"/>
              <a:ea typeface="Helvetica" charset="0"/>
              <a:cs typeface="Helvetica" charset="0"/>
            </a:endParaRPr>
          </a:p>
        </p:txBody>
      </p:sp>
      <p:sp>
        <p:nvSpPr>
          <p:cNvPr id="77" name="Rectangle 76"/>
          <p:cNvSpPr/>
          <p:nvPr/>
        </p:nvSpPr>
        <p:spPr>
          <a:xfrm>
            <a:off x="4176279" y="320568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$ 0.10</a:t>
            </a:r>
            <a:endParaRPr lang="en-US" sz="1519" b="1" dirty="0">
              <a:solidFill>
                <a:schemeClr val="accent6">
                  <a:lumMod val="75000"/>
                </a:schemeClr>
              </a:solidFill>
              <a:latin typeface="Helvetica" charset="0"/>
              <a:ea typeface="Helvetica" charset="0"/>
              <a:cs typeface="Helvetica" charset="0"/>
            </a:endParaRPr>
          </a:p>
        </p:txBody>
      </p:sp>
      <p:sp>
        <p:nvSpPr>
          <p:cNvPr id="78" name="Rectangle 77"/>
          <p:cNvSpPr/>
          <p:nvPr/>
        </p:nvSpPr>
        <p:spPr>
          <a:xfrm>
            <a:off x="5347386"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$ 0.07</a:t>
            </a:r>
            <a:endParaRPr lang="en-US" sz="1519" b="1" dirty="0">
              <a:solidFill>
                <a:schemeClr val="accent6">
                  <a:lumMod val="75000"/>
                </a:schemeClr>
              </a:solidFill>
              <a:latin typeface="Helvetica" charset="0"/>
              <a:ea typeface="Helvetica" charset="0"/>
              <a:cs typeface="Helvetica" charset="0"/>
            </a:endParaRPr>
          </a:p>
        </p:txBody>
      </p:sp>
      <p:sp>
        <p:nvSpPr>
          <p:cNvPr id="79" name="Rectangle 78"/>
          <p:cNvSpPr/>
          <p:nvPr/>
        </p:nvSpPr>
        <p:spPr>
          <a:xfrm>
            <a:off x="6514296"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$ 0.19</a:t>
            </a:r>
            <a:endParaRPr lang="en-US" sz="1519" b="1" dirty="0">
              <a:solidFill>
                <a:schemeClr val="accent6">
                  <a:lumMod val="75000"/>
                </a:schemeClr>
              </a:solidFill>
              <a:latin typeface="Helvetica" charset="0"/>
              <a:ea typeface="Helvetica" charset="0"/>
              <a:cs typeface="Helvetica" charset="0"/>
            </a:endParaRPr>
          </a:p>
        </p:txBody>
      </p:sp>
      <p:sp>
        <p:nvSpPr>
          <p:cNvPr id="80" name="Rectangle 79"/>
          <p:cNvSpPr/>
          <p:nvPr/>
        </p:nvSpPr>
        <p:spPr>
          <a:xfrm>
            <a:off x="7662894"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endParaRPr lang="en-US" sz="1519" b="1" dirty="0">
              <a:solidFill>
                <a:schemeClr val="accent6">
                  <a:lumMod val="75000"/>
                </a:schemeClr>
              </a:solidFill>
              <a:latin typeface="Helvetica" charset="0"/>
              <a:ea typeface="Helvetica" charset="0"/>
              <a:cs typeface="Helvetica" charset="0"/>
            </a:endParaRPr>
          </a:p>
        </p:txBody>
      </p:sp>
      <p:sp>
        <p:nvSpPr>
          <p:cNvPr id="81" name="Rectangle 80"/>
          <p:cNvSpPr/>
          <p:nvPr/>
        </p:nvSpPr>
        <p:spPr>
          <a:xfrm>
            <a:off x="8811493"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$ 0.12</a:t>
            </a:r>
            <a:endParaRPr lang="en-US" sz="1519" b="1" dirty="0">
              <a:solidFill>
                <a:schemeClr val="accent6">
                  <a:lumMod val="75000"/>
                </a:schemeClr>
              </a:solidFill>
              <a:latin typeface="Helvetica" charset="0"/>
              <a:ea typeface="Helvetica" charset="0"/>
              <a:cs typeface="Helvetica" charset="0"/>
            </a:endParaRPr>
          </a:p>
        </p:txBody>
      </p:sp>
      <p:sp>
        <p:nvSpPr>
          <p:cNvPr id="5" name="Slide Number Placeholder 4"/>
          <p:cNvSpPr>
            <a:spLocks noGrp="1"/>
          </p:cNvSpPr>
          <p:nvPr>
            <p:ph type="sldNum" sz="quarter" idx="12"/>
          </p:nvPr>
        </p:nvSpPr>
        <p:spPr/>
        <p:txBody>
          <a:bodyPr/>
          <a:lstStyle/>
          <a:p>
            <a:fld id="{B71B6317-4C1F-2D45-957F-23095F2C68BC}" type="slidenum">
              <a:rPr lang="en-US" smtClean="0"/>
              <a:t>10</a:t>
            </a:fld>
            <a:endParaRPr lang="en-US"/>
          </a:p>
        </p:txBody>
      </p:sp>
    </p:spTree>
    <p:extLst>
      <p:ext uri="{BB962C8B-B14F-4D97-AF65-F5344CB8AC3E}">
        <p14:creationId xmlns:p14="http://schemas.microsoft.com/office/powerpoint/2010/main" val="6360125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4" name="Content Placeholder 3"/>
          <p:cNvSpPr txBox="1">
            <a:spLocks noGrp="1"/>
          </p:cNvSpPr>
          <p:nvPr>
            <p:ph idx="1"/>
          </p:nvPr>
        </p:nvSpPr>
        <p:spPr>
          <a:xfrm>
            <a:off x="278619" y="2008505"/>
            <a:ext cx="9816357" cy="2564805"/>
          </a:xfrm>
          <a:prstGeom prst="rect">
            <a:avLst/>
          </a:prstGeom>
          <a:noFill/>
          <a:ln>
            <a:noFill/>
          </a:ln>
        </p:spPr>
        <p:txBody>
          <a:bodyPr wrap="square" rtlCol="0">
            <a:spAutoFit/>
          </a:bodyPr>
          <a:lstStyle/>
          <a:p>
            <a:pPr marL="514350" indent="-514350">
              <a:buFont typeface="+mj-lt"/>
              <a:buAutoNum type="arabicPeriod"/>
            </a:pPr>
            <a:r>
              <a:rPr lang="en-US" sz="3200" dirty="0" smtClean="0"/>
              <a:t>Is it rational for people to use fast-and-frugal heuristics?</a:t>
            </a:r>
          </a:p>
          <a:p>
            <a:pPr marL="514350" indent="-514350">
              <a:buFont typeface="+mj-lt"/>
              <a:buAutoNum type="arabicPeriod"/>
            </a:pPr>
            <a:r>
              <a:rPr lang="en-US" sz="3200" dirty="0" smtClean="0"/>
              <a:t>What is the bounded-optimal decision strategy?</a:t>
            </a:r>
          </a:p>
          <a:p>
            <a:pPr marL="514350" indent="-514350">
              <a:buFont typeface="+mj-lt"/>
              <a:buAutoNum type="arabicPeriod"/>
            </a:pPr>
            <a:r>
              <a:rPr lang="en-US" sz="3200" dirty="0" smtClean="0"/>
              <a:t>How does human decision-making compare to this more realistic normative standard?</a:t>
            </a:r>
            <a:endParaRPr lang="en-US" sz="3200" dirty="0"/>
          </a:p>
        </p:txBody>
      </p:sp>
      <p:sp>
        <p:nvSpPr>
          <p:cNvPr id="5" name="Slide Number Placeholder 4"/>
          <p:cNvSpPr>
            <a:spLocks noGrp="1"/>
          </p:cNvSpPr>
          <p:nvPr>
            <p:ph type="sldNum" sz="quarter" idx="12"/>
          </p:nvPr>
        </p:nvSpPr>
        <p:spPr/>
        <p:txBody>
          <a:bodyPr/>
          <a:lstStyle/>
          <a:p>
            <a:fld id="{B71B6317-4C1F-2D45-957F-23095F2C68BC}" type="slidenum">
              <a:rPr lang="en-US" smtClean="0"/>
              <a:t>11</a:t>
            </a:fld>
            <a:endParaRPr lang="en-US"/>
          </a:p>
        </p:txBody>
      </p:sp>
    </p:spTree>
    <p:extLst>
      <p:ext uri="{BB962C8B-B14F-4D97-AF65-F5344CB8AC3E}">
        <p14:creationId xmlns:p14="http://schemas.microsoft.com/office/powerpoint/2010/main" val="11374035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2">
                    <a:lumMod val="50000"/>
                  </a:schemeClr>
                </a:solidFill>
              </a:rPr>
              <a:t>Background</a:t>
            </a:r>
          </a:p>
          <a:p>
            <a:pPr marL="514350" indent="-514350">
              <a:buFont typeface="+mj-lt"/>
              <a:buAutoNum type="arabicPeriod"/>
            </a:pPr>
            <a:r>
              <a:rPr lang="en-US" b="1" dirty="0" smtClean="0"/>
              <a:t>Automatically deriving rational heuristics</a:t>
            </a:r>
          </a:p>
          <a:p>
            <a:pPr marL="514350" indent="-514350">
              <a:buFont typeface="+mj-lt"/>
              <a:buAutoNum type="arabicPeriod"/>
            </a:pPr>
            <a:r>
              <a:rPr lang="en-US" dirty="0" smtClean="0"/>
              <a:t>Optimal cognitive strategies</a:t>
            </a:r>
            <a:endParaRPr lang="en-US" dirty="0" smtClean="0"/>
          </a:p>
          <a:p>
            <a:pPr marL="514350" indent="-514350">
              <a:buFont typeface="+mj-lt"/>
              <a:buAutoNum type="arabicPeriod"/>
            </a:pPr>
            <a:r>
              <a:rPr lang="en-US" dirty="0" smtClean="0"/>
              <a:t>Comparison to human choice strategies</a:t>
            </a:r>
          </a:p>
          <a:p>
            <a:pPr marL="514350" indent="-514350">
              <a:buFont typeface="+mj-lt"/>
              <a:buAutoNum type="arabicPeriod"/>
            </a:pPr>
            <a:r>
              <a:rPr lang="en-US" dirty="0" smtClean="0"/>
              <a:t>Conclusion</a:t>
            </a:r>
            <a:endParaRPr lang="en-US" dirty="0"/>
          </a:p>
        </p:txBody>
      </p:sp>
      <p:sp>
        <p:nvSpPr>
          <p:cNvPr id="4" name="Slide Number Placeholder 3"/>
          <p:cNvSpPr>
            <a:spLocks noGrp="1"/>
          </p:cNvSpPr>
          <p:nvPr>
            <p:ph type="sldNum" sz="quarter" idx="12"/>
          </p:nvPr>
        </p:nvSpPr>
        <p:spPr/>
        <p:txBody>
          <a:bodyPr/>
          <a:lstStyle/>
          <a:p>
            <a:fld id="{B71B6317-4C1F-2D45-957F-23095F2C68BC}" type="slidenum">
              <a:rPr lang="en-US" smtClean="0"/>
              <a:t>12</a:t>
            </a:fld>
            <a:endParaRPr lang="en-US"/>
          </a:p>
        </p:txBody>
      </p:sp>
    </p:spTree>
    <p:extLst>
      <p:ext uri="{BB962C8B-B14F-4D97-AF65-F5344CB8AC3E}">
        <p14:creationId xmlns:p14="http://schemas.microsoft.com/office/powerpoint/2010/main" val="10735867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23102" y="1421218"/>
            <a:ext cx="7915921" cy="3570208"/>
          </a:xfrm>
          <a:prstGeom prst="rect">
            <a:avLst/>
          </a:prstGeom>
          <a:noFill/>
          <a:ln w="50800">
            <a:solidFill>
              <a:schemeClr val="tx1"/>
            </a:solidFill>
          </a:ln>
        </p:spPr>
        <p:txBody>
          <a:bodyPr wrap="square" rtlCol="0">
            <a:spAutoFit/>
          </a:bodyPr>
          <a:lstStyle/>
          <a:p>
            <a:r>
              <a:rPr lang="en-US" sz="3200" dirty="0" smtClean="0"/>
              <a:t>Agent</a:t>
            </a:r>
          </a:p>
          <a:p>
            <a:endParaRPr lang="en-US" sz="3200" dirty="0"/>
          </a:p>
          <a:p>
            <a:endParaRPr lang="en-US" sz="3200" dirty="0"/>
          </a:p>
          <a:p>
            <a:pPr algn="ctr"/>
            <a:endParaRPr lang="en-US" sz="2800" dirty="0"/>
          </a:p>
          <a:p>
            <a:pPr algn="ctr"/>
            <a:endParaRPr lang="en-US" sz="2800" dirty="0"/>
          </a:p>
          <a:p>
            <a:pPr algn="ctr"/>
            <a:endParaRPr lang="en-US" sz="2800" dirty="0"/>
          </a:p>
          <a:p>
            <a:pPr algn="ctr"/>
            <a:endParaRPr lang="en-US" sz="2800" dirty="0"/>
          </a:p>
          <a:p>
            <a:endParaRPr lang="en-US" dirty="0"/>
          </a:p>
        </p:txBody>
      </p:sp>
      <p:sp>
        <p:nvSpPr>
          <p:cNvPr id="5" name="TextBox 4"/>
          <p:cNvSpPr txBox="1"/>
          <p:nvPr/>
        </p:nvSpPr>
        <p:spPr>
          <a:xfrm>
            <a:off x="1423100" y="5876777"/>
            <a:ext cx="7915923" cy="584775"/>
          </a:xfrm>
          <a:prstGeom prst="rect">
            <a:avLst/>
          </a:prstGeom>
          <a:noFill/>
          <a:ln w="50800">
            <a:solidFill>
              <a:schemeClr val="tx1"/>
            </a:solidFill>
          </a:ln>
        </p:spPr>
        <p:txBody>
          <a:bodyPr wrap="square" rtlCol="0">
            <a:spAutoFit/>
          </a:bodyPr>
          <a:lstStyle/>
          <a:p>
            <a:pPr algn="ctr"/>
            <a:r>
              <a:rPr lang="en-US" sz="3200" dirty="0" smtClean="0"/>
              <a:t>Environment</a:t>
            </a:r>
            <a:endParaRPr lang="en-US" sz="2800" dirty="0"/>
          </a:p>
        </p:txBody>
      </p:sp>
      <p:sp>
        <p:nvSpPr>
          <p:cNvPr id="6" name="TextBox 5"/>
          <p:cNvSpPr txBox="1"/>
          <p:nvPr/>
        </p:nvSpPr>
        <p:spPr>
          <a:xfrm>
            <a:off x="3931943" y="3623884"/>
            <a:ext cx="2395728" cy="1200329"/>
          </a:xfrm>
          <a:prstGeom prst="rect">
            <a:avLst/>
          </a:prstGeom>
          <a:noFill/>
          <a:ln w="25400">
            <a:solidFill>
              <a:schemeClr val="tx1"/>
            </a:solidFill>
          </a:ln>
        </p:spPr>
        <p:txBody>
          <a:bodyPr wrap="square" rtlCol="0">
            <a:spAutoFit/>
          </a:bodyPr>
          <a:lstStyle/>
          <a:p>
            <a:r>
              <a:rPr lang="en-US" sz="2400" dirty="0" smtClean="0"/>
              <a:t>Decision System</a:t>
            </a:r>
            <a:r>
              <a:rPr lang="en-US" sz="2400" b="1" dirty="0" smtClean="0"/>
              <a:t>s</a:t>
            </a:r>
          </a:p>
          <a:p>
            <a:r>
              <a:rPr lang="en-US" sz="2400" dirty="0" smtClean="0"/>
              <a:t>    model-free</a:t>
            </a:r>
            <a:br>
              <a:rPr lang="en-US" sz="2400" dirty="0" smtClean="0"/>
            </a:br>
            <a:r>
              <a:rPr lang="en-US" sz="2400" dirty="0" smtClean="0"/>
              <a:t>    model-based</a:t>
            </a:r>
            <a:endParaRPr lang="en-US" sz="2400" dirty="0"/>
          </a:p>
        </p:txBody>
      </p:sp>
      <p:sp>
        <p:nvSpPr>
          <p:cNvPr id="7" name="TextBox 6"/>
          <p:cNvSpPr txBox="1"/>
          <p:nvPr/>
        </p:nvSpPr>
        <p:spPr>
          <a:xfrm>
            <a:off x="3601196" y="2150390"/>
            <a:ext cx="3019929" cy="830997"/>
          </a:xfrm>
          <a:prstGeom prst="rect">
            <a:avLst/>
          </a:prstGeom>
          <a:noFill/>
          <a:ln w="25400">
            <a:solidFill>
              <a:schemeClr val="tx1"/>
            </a:solidFill>
          </a:ln>
        </p:spPr>
        <p:txBody>
          <a:bodyPr wrap="none" rtlCol="0">
            <a:spAutoFit/>
          </a:bodyPr>
          <a:lstStyle/>
          <a:p>
            <a:pPr algn="ctr"/>
            <a:r>
              <a:rPr lang="en-US" sz="2400" dirty="0" smtClean="0"/>
              <a:t>Meta-Decision-Making</a:t>
            </a:r>
            <a:br>
              <a:rPr lang="en-US" sz="2400" dirty="0" smtClean="0"/>
            </a:br>
            <a:r>
              <a:rPr lang="en-US" sz="2400" dirty="0" smtClean="0"/>
              <a:t>System</a:t>
            </a:r>
            <a:endParaRPr lang="en-US" sz="2400" dirty="0"/>
          </a:p>
        </p:txBody>
      </p:sp>
      <p:sp>
        <p:nvSpPr>
          <p:cNvPr id="8" name="TextBox 7"/>
          <p:cNvSpPr txBox="1"/>
          <p:nvPr/>
        </p:nvSpPr>
        <p:spPr>
          <a:xfrm rot="5400000">
            <a:off x="6152871" y="3081957"/>
            <a:ext cx="2011434" cy="615553"/>
          </a:xfrm>
          <a:prstGeom prst="rect">
            <a:avLst/>
          </a:prstGeom>
          <a:noFill/>
        </p:spPr>
        <p:txBody>
          <a:bodyPr wrap="square" rtlCol="0">
            <a:spAutoFit/>
          </a:bodyPr>
          <a:lstStyle/>
          <a:p>
            <a:pPr algn="ctr"/>
            <a:r>
              <a:rPr lang="en-US" dirty="0"/>
              <a:t>control signal </a:t>
            </a:r>
            <a:r>
              <a:rPr lang="en-US" dirty="0" err="1"/>
              <a:t>c</a:t>
            </a:r>
            <a:r>
              <a:rPr lang="en-US" baseline="-25000" dirty="0" err="1"/>
              <a:t>t</a:t>
            </a:r>
            <a:r>
              <a:rPr lang="en-US" baseline="-25000" dirty="0"/>
              <a:t>  </a:t>
            </a:r>
            <a:r>
              <a:rPr lang="en-US" dirty="0"/>
              <a:t/>
            </a:r>
            <a:br>
              <a:rPr lang="en-US" dirty="0"/>
            </a:br>
            <a:r>
              <a:rPr lang="en-US" sz="1600" dirty="0" smtClean="0"/>
              <a:t>(computation)</a:t>
            </a:r>
            <a:endParaRPr lang="en-US" baseline="-25000" dirty="0"/>
          </a:p>
        </p:txBody>
      </p:sp>
      <p:cxnSp>
        <p:nvCxnSpPr>
          <p:cNvPr id="9" name="Elbow Connector 8"/>
          <p:cNvCxnSpPr>
            <a:stCxn id="4" idx="3"/>
            <a:endCxn id="5" idx="3"/>
          </p:cNvCxnSpPr>
          <p:nvPr/>
        </p:nvCxnSpPr>
        <p:spPr>
          <a:xfrm>
            <a:off x="9339023" y="3206322"/>
            <a:ext cx="12700" cy="2962843"/>
          </a:xfrm>
          <a:prstGeom prst="bentConnector3">
            <a:avLst>
              <a:gd name="adj1" fmla="val 1800000"/>
            </a:avLst>
          </a:prstGeom>
          <a:ln w="44450">
            <a:tailEnd type="arrow"/>
          </a:ln>
        </p:spPr>
        <p:style>
          <a:lnRef idx="2">
            <a:schemeClr val="accent1"/>
          </a:lnRef>
          <a:fillRef idx="0">
            <a:schemeClr val="accent1"/>
          </a:fillRef>
          <a:effectRef idx="1">
            <a:schemeClr val="accent1"/>
          </a:effectRef>
          <a:fontRef idx="minor">
            <a:schemeClr val="tx1"/>
          </a:fontRef>
        </p:style>
      </p:cxnSp>
      <p:cxnSp>
        <p:nvCxnSpPr>
          <p:cNvPr id="10" name="Elbow Connector 9"/>
          <p:cNvCxnSpPr>
            <a:stCxn id="6" idx="1"/>
            <a:endCxn id="7" idx="1"/>
          </p:cNvCxnSpPr>
          <p:nvPr/>
        </p:nvCxnSpPr>
        <p:spPr>
          <a:xfrm rot="10800000">
            <a:off x="3601197" y="2565889"/>
            <a:ext cx="330747" cy="1658160"/>
          </a:xfrm>
          <a:prstGeom prst="bentConnector3">
            <a:avLst>
              <a:gd name="adj1" fmla="val 169116"/>
            </a:avLst>
          </a:prstGeom>
          <a:ln w="25400">
            <a:tailEnd type="arrow"/>
          </a:ln>
          <a:scene3d>
            <a:camera prst="orthographicFront">
              <a:rot lat="0" lon="0" rev="0"/>
            </a:camera>
            <a:lightRig rig="threePt" dir="t"/>
          </a:scene3d>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14="http://schemas.microsoft.com/office/drawing/2010/main" Requires="a14">
          <p:sp>
            <p:nvSpPr>
              <p:cNvPr id="11" name="TextBox 10"/>
              <p:cNvSpPr txBox="1"/>
              <p:nvPr/>
            </p:nvSpPr>
            <p:spPr>
              <a:xfrm rot="16200000">
                <a:off x="2329370" y="2987441"/>
                <a:ext cx="1953165" cy="639983"/>
              </a:xfrm>
              <a:prstGeom prst="rect">
                <a:avLst/>
              </a:prstGeom>
              <a:noFill/>
            </p:spPr>
            <p:txBody>
              <a:bodyPr wrap="square" rtlCol="0">
                <a:spAutoFit/>
              </a:bodyPr>
              <a:lstStyle/>
              <a:p>
                <a:r>
                  <a:rPr lang="en-US" dirty="0" smtClean="0"/>
                  <a:t>belief state b</a:t>
                </a:r>
                <a:r>
                  <a:rPr lang="en-US" baseline="-25000" dirty="0" smtClean="0"/>
                  <a:t>t+1</a:t>
                </a:r>
                <a:endParaRPr lang="en-US" dirty="0" smtClean="0"/>
              </a:p>
              <a:p>
                <a:pPr/>
                <a14:m>
                  <m:oMathPara xmlns:m="http://schemas.openxmlformats.org/officeDocument/2006/math">
                    <m:oMathParaPr>
                      <m:jc m:val="centerGroup"/>
                    </m:oMathParaPr>
                    <m:oMath xmlns:m="http://schemas.openxmlformats.org/officeDocument/2006/math">
                      <m:sSub>
                        <m:sSubPr>
                          <m:ctrlPr>
                            <a:rPr lang="en-US" b="0" i="1" dirty="0" smtClean="0">
                              <a:latin typeface="Cambria Math" charset="0"/>
                            </a:rPr>
                          </m:ctrlPr>
                        </m:sSubPr>
                        <m:e>
                          <m:r>
                            <a:rPr lang="en-US" b="0" i="1" dirty="0" smtClean="0">
                              <a:latin typeface="Cambria Math" charset="0"/>
                            </a:rPr>
                            <m:t>𝑟</m:t>
                          </m:r>
                        </m:e>
                        <m:sub>
                          <m:r>
                            <m:rPr>
                              <m:nor/>
                            </m:rPr>
                            <a:rPr lang="en-US" b="0" i="0" dirty="0" smtClean="0">
                              <a:latin typeface="Cambria Math" charset="0"/>
                            </a:rPr>
                            <m:t>meta</m:t>
                          </m:r>
                        </m:sub>
                      </m:sSub>
                      <m:r>
                        <a:rPr lang="en-US" b="0" i="1" dirty="0" smtClean="0">
                          <a:latin typeface="Cambria Math" charset="0"/>
                        </a:rPr>
                        <m:t>    </m:t>
                      </m:r>
                    </m:oMath>
                  </m:oMathPara>
                </a14:m>
                <a:endParaRPr lang="en-US" baseline="-25000" dirty="0"/>
              </a:p>
            </p:txBody>
          </p:sp>
        </mc:Choice>
        <mc:Fallback>
          <p:sp>
            <p:nvSpPr>
              <p:cNvPr id="11" name="TextBox 10"/>
              <p:cNvSpPr txBox="1">
                <a:spLocks noRot="1" noChangeAspect="1" noMove="1" noResize="1" noEditPoints="1" noAdjustHandles="1" noChangeArrowheads="1" noChangeShapeType="1" noTextEdit="1"/>
              </p:cNvSpPr>
              <p:nvPr/>
            </p:nvSpPr>
            <p:spPr>
              <a:xfrm rot="16200000">
                <a:off x="2329370" y="2987441"/>
                <a:ext cx="1953165" cy="639983"/>
              </a:xfrm>
              <a:prstGeom prst="rect">
                <a:avLst/>
              </a:prstGeom>
              <a:blipFill rotWithShape="0">
                <a:blip r:embed="rId2"/>
                <a:stretch>
                  <a:fillRect l="-12381" r="-71429" b="-2492"/>
                </a:stretch>
              </a:blipFill>
            </p:spPr>
            <p:txBody>
              <a:bodyPr/>
              <a:lstStyle/>
              <a:p>
                <a:r>
                  <a:rPr lang="en-US">
                    <a:noFill/>
                  </a:rPr>
                  <a:t> </a:t>
                </a:r>
              </a:p>
            </p:txBody>
          </p:sp>
        </mc:Fallback>
      </mc:AlternateContent>
      <p:cxnSp>
        <p:nvCxnSpPr>
          <p:cNvPr id="12" name="Elbow Connector 11"/>
          <p:cNvCxnSpPr>
            <a:stCxn id="5" idx="1"/>
            <a:endCxn id="4" idx="1"/>
          </p:cNvCxnSpPr>
          <p:nvPr/>
        </p:nvCxnSpPr>
        <p:spPr>
          <a:xfrm rot="10800000" flipH="1">
            <a:off x="1423100" y="3206323"/>
            <a:ext cx="2" cy="2962843"/>
          </a:xfrm>
          <a:prstGeom prst="bentConnector3">
            <a:avLst>
              <a:gd name="adj1" fmla="val -11430000000"/>
            </a:avLst>
          </a:prstGeom>
          <a:ln w="44450">
            <a:tailEnd type="arrow"/>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rot="5400000">
            <a:off x="9123237" y="4796849"/>
            <a:ext cx="1432353" cy="523220"/>
          </a:xfrm>
          <a:prstGeom prst="rect">
            <a:avLst/>
          </a:prstGeom>
          <a:noFill/>
        </p:spPr>
        <p:txBody>
          <a:bodyPr wrap="square" rtlCol="0">
            <a:spAutoFit/>
          </a:bodyPr>
          <a:lstStyle/>
          <a:p>
            <a:r>
              <a:rPr lang="en-US" sz="2800" dirty="0"/>
              <a:t>action a</a:t>
            </a:r>
            <a:r>
              <a:rPr lang="en-US" sz="2800" baseline="-25000" dirty="0"/>
              <a:t>t</a:t>
            </a:r>
          </a:p>
        </p:txBody>
      </p:sp>
      <p:sp>
        <p:nvSpPr>
          <p:cNvPr id="14" name="TextBox 13"/>
          <p:cNvSpPr txBox="1"/>
          <p:nvPr/>
        </p:nvSpPr>
        <p:spPr>
          <a:xfrm rot="16200000">
            <a:off x="-55946" y="4695610"/>
            <a:ext cx="1276662" cy="461665"/>
          </a:xfrm>
          <a:prstGeom prst="rect">
            <a:avLst/>
          </a:prstGeom>
          <a:noFill/>
        </p:spPr>
        <p:txBody>
          <a:bodyPr wrap="none" rtlCol="0">
            <a:spAutoFit/>
          </a:bodyPr>
          <a:lstStyle/>
          <a:p>
            <a:r>
              <a:rPr lang="en-US" sz="2400" dirty="0"/>
              <a:t>state s</a:t>
            </a:r>
            <a:r>
              <a:rPr lang="en-US" sz="2400" baseline="-25000" dirty="0"/>
              <a:t>t+1</a:t>
            </a:r>
          </a:p>
        </p:txBody>
      </p:sp>
      <p:sp>
        <p:nvSpPr>
          <p:cNvPr id="15" name="TextBox 14"/>
          <p:cNvSpPr txBox="1"/>
          <p:nvPr/>
        </p:nvSpPr>
        <p:spPr>
          <a:xfrm rot="16200000">
            <a:off x="296757" y="4703433"/>
            <a:ext cx="1327156" cy="461665"/>
          </a:xfrm>
          <a:prstGeom prst="rect">
            <a:avLst/>
          </a:prstGeom>
          <a:noFill/>
        </p:spPr>
        <p:txBody>
          <a:bodyPr wrap="none" rtlCol="0">
            <a:spAutoFit/>
          </a:bodyPr>
          <a:lstStyle/>
          <a:p>
            <a:r>
              <a:rPr lang="en-US" sz="2400" dirty="0"/>
              <a:t>reward </a:t>
            </a:r>
            <a:r>
              <a:rPr lang="en-US" sz="2400" dirty="0" err="1"/>
              <a:t>r</a:t>
            </a:r>
            <a:r>
              <a:rPr lang="en-US" sz="2400" baseline="-25000" dirty="0" err="1"/>
              <a:t>t</a:t>
            </a:r>
            <a:endParaRPr lang="en-US" sz="2400" baseline="-25000" dirty="0"/>
          </a:p>
        </p:txBody>
      </p:sp>
      <p:sp>
        <p:nvSpPr>
          <p:cNvPr id="18" name="Rectangle 17"/>
          <p:cNvSpPr/>
          <p:nvPr/>
        </p:nvSpPr>
        <p:spPr>
          <a:xfrm rot="16200000">
            <a:off x="2437311" y="3370811"/>
            <a:ext cx="1459579" cy="369332"/>
          </a:xfrm>
          <a:prstGeom prst="rect">
            <a:avLst/>
          </a:prstGeom>
        </p:spPr>
        <p:txBody>
          <a:bodyPr wrap="none">
            <a:spAutoFit/>
          </a:bodyPr>
          <a:lstStyle/>
          <a:p>
            <a:r>
              <a:rPr lang="en-US" dirty="0"/>
              <a:t>belief state </a:t>
            </a:r>
            <a:r>
              <a:rPr lang="en-US" dirty="0" err="1"/>
              <a:t>b</a:t>
            </a:r>
            <a:r>
              <a:rPr lang="en-US" baseline="-25000" dirty="0" err="1"/>
              <a:t>t</a:t>
            </a:r>
            <a:endParaRPr lang="en-US" baseline="-25000" dirty="0"/>
          </a:p>
        </p:txBody>
      </p:sp>
      <p:cxnSp>
        <p:nvCxnSpPr>
          <p:cNvPr id="22" name="Elbow Connector 21"/>
          <p:cNvCxnSpPr>
            <a:stCxn id="7" idx="3"/>
            <a:endCxn id="6" idx="3"/>
          </p:cNvCxnSpPr>
          <p:nvPr/>
        </p:nvCxnSpPr>
        <p:spPr>
          <a:xfrm flipH="1">
            <a:off x="6327671" y="2565889"/>
            <a:ext cx="293454" cy="1658160"/>
          </a:xfrm>
          <a:prstGeom prst="bentConnector3">
            <a:avLst>
              <a:gd name="adj1" fmla="val -77900"/>
            </a:avLst>
          </a:prstGeom>
          <a:ln w="25400">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7429" y="-13108"/>
            <a:ext cx="10294429" cy="646331"/>
          </a:xfrm>
          <a:prstGeom prst="rect">
            <a:avLst/>
          </a:prstGeom>
          <a:noFill/>
        </p:spPr>
        <p:txBody>
          <a:bodyPr wrap="square" rtlCol="0">
            <a:spAutoFit/>
          </a:bodyPr>
          <a:lstStyle/>
          <a:p>
            <a:pPr algn="ctr"/>
            <a:r>
              <a:rPr lang="en-US" sz="3600" dirty="0" smtClean="0"/>
              <a:t>The meta-decision-making problem and how to solve</a:t>
            </a:r>
            <a:endParaRPr lang="en-US" sz="3600" dirty="0"/>
          </a:p>
        </p:txBody>
      </p:sp>
      <mc:AlternateContent xmlns:mc="http://schemas.openxmlformats.org/markup-compatibility/2006">
        <mc:Choice xmlns:a14="http://schemas.microsoft.com/office/drawing/2010/main" Requires="a14">
          <p:sp>
            <p:nvSpPr>
              <p:cNvPr id="2" name="TextBox 1"/>
              <p:cNvSpPr txBox="1"/>
              <p:nvPr/>
            </p:nvSpPr>
            <p:spPr>
              <a:xfrm>
                <a:off x="3300963" y="845709"/>
                <a:ext cx="2576859" cy="5232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i="1" dirty="0" smtClean="0">
                          <a:solidFill>
                            <a:srgbClr val="C00000"/>
                          </a:solidFill>
                          <a:latin typeface="Cambria Math" charset="0"/>
                        </a:rPr>
                        <m:t>𝑀</m:t>
                      </m:r>
                      <m:r>
                        <a:rPr lang="en-US" sz="2800" b="0" i="1" dirty="0" smtClean="0">
                          <a:solidFill>
                            <a:srgbClr val="C00000"/>
                          </a:solidFill>
                          <a:latin typeface="Cambria Math" charset="0"/>
                        </a:rPr>
                        <m:t>=(</m:t>
                      </m:r>
                      <m:r>
                        <a:rPr lang="en-US" sz="2800" b="0" i="1" dirty="0" smtClean="0">
                          <a:solidFill>
                            <a:srgbClr val="C00000"/>
                          </a:solidFill>
                          <a:latin typeface="Cambria Math" charset="0"/>
                        </a:rPr>
                        <m:t>𝑆</m:t>
                      </m:r>
                      <m:r>
                        <a:rPr lang="en-US" sz="2800" b="0" i="1" dirty="0" smtClean="0">
                          <a:solidFill>
                            <a:srgbClr val="C00000"/>
                          </a:solidFill>
                          <a:latin typeface="Cambria Math" charset="0"/>
                        </a:rPr>
                        <m:t>,</m:t>
                      </m:r>
                      <m:r>
                        <a:rPr lang="en-US" sz="2800" b="0" i="1" dirty="0" smtClean="0">
                          <a:solidFill>
                            <a:srgbClr val="C00000"/>
                          </a:solidFill>
                          <a:latin typeface="Cambria Math" charset="0"/>
                        </a:rPr>
                        <m:t>𝐴</m:t>
                      </m:r>
                      <m:r>
                        <a:rPr lang="en-US" sz="2800" b="0" i="1" dirty="0" smtClean="0">
                          <a:solidFill>
                            <a:srgbClr val="C00000"/>
                          </a:solidFill>
                          <a:latin typeface="Cambria Math" charset="0"/>
                        </a:rPr>
                        <m:t>,</m:t>
                      </m:r>
                      <m:r>
                        <a:rPr lang="en-US" sz="2800" b="0" i="1" dirty="0" smtClean="0">
                          <a:solidFill>
                            <a:srgbClr val="C00000"/>
                          </a:solidFill>
                          <a:latin typeface="Cambria Math" charset="0"/>
                        </a:rPr>
                        <m:t>𝑇</m:t>
                      </m:r>
                      <m:r>
                        <a:rPr lang="en-US" sz="2800" b="0" i="1" dirty="0" smtClean="0">
                          <a:solidFill>
                            <a:srgbClr val="C00000"/>
                          </a:solidFill>
                          <a:latin typeface="Cambria Math" charset="0"/>
                        </a:rPr>
                        <m:t>,</m:t>
                      </m:r>
                      <m:r>
                        <a:rPr lang="en-US" sz="2800" b="0" i="1" dirty="0" smtClean="0">
                          <a:solidFill>
                            <a:srgbClr val="C00000"/>
                          </a:solidFill>
                          <a:latin typeface="Cambria Math" charset="0"/>
                        </a:rPr>
                        <m:t>𝑟</m:t>
                      </m:r>
                      <m:r>
                        <a:rPr lang="en-US" sz="2800" b="0" i="1" dirty="0" smtClean="0">
                          <a:solidFill>
                            <a:srgbClr val="C00000"/>
                          </a:solidFill>
                          <a:latin typeface="Cambria Math" charset="0"/>
                        </a:rPr>
                        <m:t>)</m:t>
                      </m:r>
                    </m:oMath>
                  </m:oMathPara>
                </a14:m>
                <a:endParaRPr lang="en-US" sz="2800" dirty="0">
                  <a:solidFill>
                    <a:srgbClr val="C00000"/>
                  </a:solidFill>
                </a:endParaRPr>
              </a:p>
            </p:txBody>
          </p:sp>
        </mc:Choice>
        <mc:Fallback>
          <p:sp>
            <p:nvSpPr>
              <p:cNvPr id="2" name="TextBox 1"/>
              <p:cNvSpPr txBox="1">
                <a:spLocks noRot="1" noChangeAspect="1" noMove="1" noResize="1" noEditPoints="1" noAdjustHandles="1" noChangeArrowheads="1" noChangeShapeType="1" noTextEdit="1"/>
              </p:cNvSpPr>
              <p:nvPr/>
            </p:nvSpPr>
            <p:spPr>
              <a:xfrm>
                <a:off x="3300963" y="845709"/>
                <a:ext cx="2576859" cy="523220"/>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1" name="TextBox 20"/>
              <p:cNvSpPr txBox="1"/>
              <p:nvPr/>
            </p:nvSpPr>
            <p:spPr>
              <a:xfrm>
                <a:off x="2644331" y="1560040"/>
                <a:ext cx="4484433" cy="5232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800" b="0" i="1" dirty="0" smtClean="0">
                              <a:solidFill>
                                <a:srgbClr val="C00000"/>
                              </a:solidFill>
                              <a:latin typeface="Cambria Math" charset="0"/>
                            </a:rPr>
                          </m:ctrlPr>
                        </m:sSubPr>
                        <m:e>
                          <m:r>
                            <a:rPr lang="en-US" sz="2800" i="1" dirty="0" smtClean="0">
                              <a:solidFill>
                                <a:srgbClr val="C00000"/>
                              </a:solidFill>
                              <a:latin typeface="Cambria Math" charset="0"/>
                            </a:rPr>
                            <m:t>𝑀</m:t>
                          </m:r>
                        </m:e>
                        <m:sub>
                          <m:r>
                            <m:rPr>
                              <m:sty m:val="p"/>
                            </m:rPr>
                            <a:rPr lang="en-US" sz="2800" b="0" i="0" dirty="0" smtClean="0">
                              <a:solidFill>
                                <a:srgbClr val="C00000"/>
                              </a:solidFill>
                              <a:latin typeface="Cambria Math" charset="0"/>
                            </a:rPr>
                            <m:t>meta</m:t>
                          </m:r>
                        </m:sub>
                      </m:sSub>
                      <m:r>
                        <a:rPr lang="en-US" sz="2800" b="0" i="1" dirty="0" smtClean="0">
                          <a:solidFill>
                            <a:srgbClr val="C00000"/>
                          </a:solidFill>
                          <a:latin typeface="Cambria Math" charset="0"/>
                        </a:rPr>
                        <m:t>=(</m:t>
                      </m:r>
                      <m:r>
                        <a:rPr lang="en-US" sz="2800" b="0" i="1" dirty="0" smtClean="0">
                          <a:solidFill>
                            <a:srgbClr val="C00000"/>
                          </a:solidFill>
                          <a:latin typeface="Cambria Math" charset="0"/>
                          <a:ea typeface="Cambria Math" charset="0"/>
                          <a:cs typeface="Cambria Math" charset="0"/>
                        </a:rPr>
                        <m:t>ℬ</m:t>
                      </m:r>
                      <m:r>
                        <a:rPr lang="en-US" sz="2800" b="0" i="1" dirty="0" smtClean="0">
                          <a:solidFill>
                            <a:srgbClr val="C00000"/>
                          </a:solidFill>
                          <a:latin typeface="Cambria Math" charset="0"/>
                        </a:rPr>
                        <m:t>,</m:t>
                      </m:r>
                      <m:r>
                        <a:rPr lang="en-US" sz="2800" b="0" i="1" dirty="0" smtClean="0">
                          <a:solidFill>
                            <a:srgbClr val="C00000"/>
                          </a:solidFill>
                          <a:latin typeface="Cambria Math" charset="0"/>
                          <a:ea typeface="Cambria Math" charset="0"/>
                          <a:cs typeface="Cambria Math" charset="0"/>
                        </a:rPr>
                        <m:t>𝒞</m:t>
                      </m:r>
                      <m:r>
                        <a:rPr lang="en-US" sz="2800" b="0" i="1" dirty="0" smtClean="0">
                          <a:solidFill>
                            <a:srgbClr val="C00000"/>
                          </a:solidFill>
                          <a:latin typeface="Cambria Math" charset="0"/>
                        </a:rPr>
                        <m:t>,</m:t>
                      </m:r>
                      <m:sSub>
                        <m:sSubPr>
                          <m:ctrlPr>
                            <a:rPr lang="en-US" sz="2800" b="0" i="1" dirty="0" smtClean="0">
                              <a:solidFill>
                                <a:srgbClr val="C00000"/>
                              </a:solidFill>
                              <a:latin typeface="Cambria Math" charset="0"/>
                            </a:rPr>
                          </m:ctrlPr>
                        </m:sSubPr>
                        <m:e>
                          <m:r>
                            <a:rPr lang="en-US" sz="2800" b="0" i="1" dirty="0" smtClean="0">
                              <a:solidFill>
                                <a:srgbClr val="C00000"/>
                              </a:solidFill>
                              <a:latin typeface="Cambria Math" charset="0"/>
                            </a:rPr>
                            <m:t>𝑇</m:t>
                          </m:r>
                        </m:e>
                        <m:sub>
                          <m:r>
                            <m:rPr>
                              <m:sty m:val="p"/>
                            </m:rPr>
                            <a:rPr lang="en-US" sz="2800" b="0" i="0" dirty="0" smtClean="0">
                              <a:solidFill>
                                <a:srgbClr val="C00000"/>
                              </a:solidFill>
                              <a:latin typeface="Cambria Math" charset="0"/>
                            </a:rPr>
                            <m:t>meta</m:t>
                          </m:r>
                        </m:sub>
                      </m:sSub>
                      <m:r>
                        <a:rPr lang="en-US" sz="2800" b="0" i="1" dirty="0" smtClean="0">
                          <a:solidFill>
                            <a:srgbClr val="C00000"/>
                          </a:solidFill>
                          <a:latin typeface="Cambria Math" charset="0"/>
                        </a:rPr>
                        <m:t>,</m:t>
                      </m:r>
                      <m:sSub>
                        <m:sSubPr>
                          <m:ctrlPr>
                            <a:rPr lang="en-US" sz="2800" b="0" i="1" dirty="0" smtClean="0">
                              <a:solidFill>
                                <a:srgbClr val="C00000"/>
                              </a:solidFill>
                              <a:latin typeface="Cambria Math" charset="0"/>
                            </a:rPr>
                          </m:ctrlPr>
                        </m:sSubPr>
                        <m:e>
                          <m:r>
                            <a:rPr lang="en-US" sz="2800" b="0" i="1" dirty="0" smtClean="0">
                              <a:solidFill>
                                <a:srgbClr val="C00000"/>
                              </a:solidFill>
                              <a:latin typeface="Cambria Math" charset="0"/>
                            </a:rPr>
                            <m:t>𝑟</m:t>
                          </m:r>
                        </m:e>
                        <m:sub>
                          <m:r>
                            <m:rPr>
                              <m:sty m:val="p"/>
                            </m:rPr>
                            <a:rPr lang="en-US" sz="2800" b="0" i="0" dirty="0" smtClean="0">
                              <a:solidFill>
                                <a:srgbClr val="C00000"/>
                              </a:solidFill>
                              <a:latin typeface="Cambria Math" charset="0"/>
                            </a:rPr>
                            <m:t>meta</m:t>
                          </m:r>
                        </m:sub>
                      </m:sSub>
                      <m:r>
                        <a:rPr lang="en-US" sz="2800" b="0" i="1" dirty="0" smtClean="0">
                          <a:solidFill>
                            <a:srgbClr val="C00000"/>
                          </a:solidFill>
                          <a:latin typeface="Cambria Math" charset="0"/>
                        </a:rPr>
                        <m:t>)</m:t>
                      </m:r>
                    </m:oMath>
                  </m:oMathPara>
                </a14:m>
                <a:endParaRPr lang="en-US" sz="2800" dirty="0">
                  <a:solidFill>
                    <a:srgbClr val="C00000"/>
                  </a:solidFill>
                </a:endParaRPr>
              </a:p>
            </p:txBody>
          </p:sp>
        </mc:Choice>
        <mc:Fallback>
          <p:sp>
            <p:nvSpPr>
              <p:cNvPr id="21" name="TextBox 20"/>
              <p:cNvSpPr txBox="1">
                <a:spLocks noRot="1" noChangeAspect="1" noMove="1" noResize="1" noEditPoints="1" noAdjustHandles="1" noChangeArrowheads="1" noChangeShapeType="1" noTextEdit="1"/>
              </p:cNvSpPr>
              <p:nvPr/>
            </p:nvSpPr>
            <p:spPr>
              <a:xfrm>
                <a:off x="2644331" y="1560040"/>
                <a:ext cx="4484433" cy="523220"/>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8" name="TextBox 37"/>
              <p:cNvSpPr txBox="1"/>
              <p:nvPr/>
            </p:nvSpPr>
            <p:spPr>
              <a:xfrm>
                <a:off x="7238957" y="845709"/>
                <a:ext cx="1332351" cy="5232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b="0" i="1" dirty="0" smtClean="0">
                          <a:solidFill>
                            <a:srgbClr val="C00000"/>
                          </a:solidFill>
                          <a:latin typeface="Cambria Math" charset="0"/>
                        </a:rPr>
                        <m:t>𝑄</m:t>
                      </m:r>
                      <m:r>
                        <a:rPr lang="en-US" sz="2800" i="1" dirty="0">
                          <a:solidFill>
                            <a:srgbClr val="C00000"/>
                          </a:solidFill>
                          <a:latin typeface="Cambria Math" charset="0"/>
                        </a:rPr>
                        <m:t>(</m:t>
                      </m:r>
                      <m:r>
                        <a:rPr lang="en-US" sz="2800" i="1" dirty="0">
                          <a:solidFill>
                            <a:srgbClr val="C00000"/>
                          </a:solidFill>
                          <a:latin typeface="Cambria Math" charset="0"/>
                        </a:rPr>
                        <m:t>𝑠</m:t>
                      </m:r>
                      <m:r>
                        <a:rPr lang="en-US" sz="2800" i="1" dirty="0">
                          <a:solidFill>
                            <a:srgbClr val="C00000"/>
                          </a:solidFill>
                          <a:latin typeface="Cambria Math" charset="0"/>
                        </a:rPr>
                        <m:t>,</m:t>
                      </m:r>
                      <m:r>
                        <a:rPr lang="en-US" sz="2800" i="1" dirty="0">
                          <a:solidFill>
                            <a:srgbClr val="C00000"/>
                          </a:solidFill>
                          <a:latin typeface="Cambria Math" charset="0"/>
                        </a:rPr>
                        <m:t>𝑎</m:t>
                      </m:r>
                      <m:r>
                        <a:rPr lang="en-US" sz="2800" i="1" dirty="0">
                          <a:solidFill>
                            <a:srgbClr val="C00000"/>
                          </a:solidFill>
                          <a:latin typeface="Cambria Math" charset="0"/>
                        </a:rPr>
                        <m:t>)</m:t>
                      </m:r>
                    </m:oMath>
                  </m:oMathPara>
                </a14:m>
                <a:endParaRPr lang="en-US" sz="2800" dirty="0">
                  <a:solidFill>
                    <a:srgbClr val="C00000"/>
                  </a:solidFill>
                </a:endParaRPr>
              </a:p>
            </p:txBody>
          </p:sp>
        </mc:Choice>
        <mc:Fallback>
          <p:sp>
            <p:nvSpPr>
              <p:cNvPr id="38" name="TextBox 37"/>
              <p:cNvSpPr txBox="1">
                <a:spLocks noRot="1" noChangeAspect="1" noMove="1" noResize="1" noEditPoints="1" noAdjustHandles="1" noChangeArrowheads="1" noChangeShapeType="1" noTextEdit="1"/>
              </p:cNvSpPr>
              <p:nvPr/>
            </p:nvSpPr>
            <p:spPr>
              <a:xfrm>
                <a:off x="7238957" y="845709"/>
                <a:ext cx="1332351" cy="523220"/>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9" name="TextBox 38"/>
              <p:cNvSpPr txBox="1"/>
              <p:nvPr/>
            </p:nvSpPr>
            <p:spPr>
              <a:xfrm>
                <a:off x="7238957" y="1593605"/>
                <a:ext cx="1955086" cy="5232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800" b="0" i="1" dirty="0" smtClean="0">
                              <a:solidFill>
                                <a:srgbClr val="C00000"/>
                              </a:solidFill>
                              <a:latin typeface="Cambria Math" charset="0"/>
                            </a:rPr>
                          </m:ctrlPr>
                        </m:sSubPr>
                        <m:e>
                          <m:r>
                            <a:rPr lang="en-US" sz="2800" b="0" i="1" dirty="0" smtClean="0">
                              <a:solidFill>
                                <a:srgbClr val="C00000"/>
                              </a:solidFill>
                              <a:latin typeface="Cambria Math" charset="0"/>
                            </a:rPr>
                            <m:t>𝑄</m:t>
                          </m:r>
                        </m:e>
                        <m:sub>
                          <m:r>
                            <m:rPr>
                              <m:sty m:val="p"/>
                            </m:rPr>
                            <a:rPr lang="en-US" sz="2800" b="0" i="0" dirty="0" smtClean="0">
                              <a:solidFill>
                                <a:srgbClr val="C00000"/>
                              </a:solidFill>
                              <a:latin typeface="Cambria Math" charset="0"/>
                            </a:rPr>
                            <m:t>meta</m:t>
                          </m:r>
                        </m:sub>
                      </m:sSub>
                      <m:d>
                        <m:dPr>
                          <m:ctrlPr>
                            <a:rPr lang="en-US" sz="2800" b="0" i="1" dirty="0">
                              <a:solidFill>
                                <a:srgbClr val="C00000"/>
                              </a:solidFill>
                              <a:latin typeface="Cambria Math" charset="0"/>
                            </a:rPr>
                          </m:ctrlPr>
                        </m:dPr>
                        <m:e>
                          <m:r>
                            <a:rPr lang="en-US" sz="2800" b="0" i="1" dirty="0" smtClean="0">
                              <a:solidFill>
                                <a:srgbClr val="C00000"/>
                              </a:solidFill>
                              <a:latin typeface="Cambria Math" charset="0"/>
                            </a:rPr>
                            <m:t>𝑏</m:t>
                          </m:r>
                          <m:r>
                            <a:rPr lang="en-US" sz="2800" i="1" dirty="0">
                              <a:solidFill>
                                <a:srgbClr val="C00000"/>
                              </a:solidFill>
                              <a:latin typeface="Cambria Math" charset="0"/>
                            </a:rPr>
                            <m:t>,</m:t>
                          </m:r>
                          <m:r>
                            <a:rPr lang="en-US" sz="2800" b="0" i="1" dirty="0" smtClean="0">
                              <a:solidFill>
                                <a:srgbClr val="C00000"/>
                              </a:solidFill>
                              <a:latin typeface="Cambria Math" charset="0"/>
                            </a:rPr>
                            <m:t>𝑐</m:t>
                          </m:r>
                        </m:e>
                      </m:d>
                    </m:oMath>
                  </m:oMathPara>
                </a14:m>
                <a:endParaRPr lang="en-US" sz="2800" dirty="0">
                  <a:solidFill>
                    <a:srgbClr val="C00000"/>
                  </a:solidFill>
                </a:endParaRPr>
              </a:p>
            </p:txBody>
          </p:sp>
        </mc:Choice>
        <mc:Fallback>
          <p:sp>
            <p:nvSpPr>
              <p:cNvPr id="39" name="TextBox 38"/>
              <p:cNvSpPr txBox="1">
                <a:spLocks noRot="1" noChangeAspect="1" noMove="1" noResize="1" noEditPoints="1" noAdjustHandles="1" noChangeArrowheads="1" noChangeShapeType="1" noTextEdit="1"/>
              </p:cNvSpPr>
              <p:nvPr/>
            </p:nvSpPr>
            <p:spPr>
              <a:xfrm>
                <a:off x="7238957" y="1593605"/>
                <a:ext cx="1955086" cy="523220"/>
              </a:xfrm>
              <a:prstGeom prst="rect">
                <a:avLst/>
              </a:prstGeom>
              <a:blipFill rotWithShape="0">
                <a:blip r:embed="rId6"/>
                <a:stretch>
                  <a:fillRect/>
                </a:stretch>
              </a:blipFill>
            </p:spPr>
            <p:txBody>
              <a:bodyPr/>
              <a:lstStyle/>
              <a:p>
                <a:r>
                  <a:rPr lang="en-US">
                    <a:noFill/>
                  </a:rPr>
                  <a:t> </a:t>
                </a:r>
              </a:p>
            </p:txBody>
          </p:sp>
        </mc:Fallback>
      </mc:AlternateContent>
      <p:sp>
        <p:nvSpPr>
          <p:cNvPr id="16" name="Slide Number Placeholder 15"/>
          <p:cNvSpPr>
            <a:spLocks noGrp="1"/>
          </p:cNvSpPr>
          <p:nvPr>
            <p:ph type="sldNum" sz="quarter" idx="12"/>
          </p:nvPr>
        </p:nvSpPr>
        <p:spPr/>
        <p:txBody>
          <a:bodyPr/>
          <a:lstStyle/>
          <a:p>
            <a:fld id="{B71B6317-4C1F-2D45-957F-23095F2C68BC}" type="slidenum">
              <a:rPr lang="en-US" smtClean="0"/>
              <a:t>13</a:t>
            </a:fld>
            <a:endParaRPr lang="en-US"/>
          </a:p>
        </p:txBody>
      </p:sp>
    </p:spTree>
    <p:extLst>
      <p:ext uri="{BB962C8B-B14F-4D97-AF65-F5344CB8AC3E}">
        <p14:creationId xmlns:p14="http://schemas.microsoft.com/office/powerpoint/2010/main" val="324114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12"/>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par>
                                <p:cTn id="43" presetID="1" presetClass="exit" presetSubtype="0" fill="hold" grpId="1" nodeType="withEffect">
                                  <p:stCondLst>
                                    <p:cond delay="0"/>
                                  </p:stCondLst>
                                  <p:childTnLst>
                                    <p:set>
                                      <p:cBhvr>
                                        <p:cTn id="44" dur="1" fill="hold">
                                          <p:stCondLst>
                                            <p:cond delay="0"/>
                                          </p:stCondLst>
                                        </p:cTn>
                                        <p:tgtEl>
                                          <p:spTgt spid="18"/>
                                        </p:tgtEl>
                                        <p:attrNameLst>
                                          <p:attrName>style.visibility</p:attrName>
                                        </p:attrNameLst>
                                      </p:cBhvr>
                                      <p:to>
                                        <p:strVal val="hidden"/>
                                      </p:to>
                                    </p:set>
                                  </p:childTnLst>
                                </p:cTn>
                              </p:par>
                              <p:par>
                                <p:cTn id="45" presetID="1"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11" grpId="0"/>
      <p:bldP spid="13" grpId="0"/>
      <p:bldP spid="14" grpId="0"/>
      <p:bldP spid="15" grpId="0"/>
      <p:bldP spid="18" grpId="0"/>
      <p:bldP spid="18" grpId="1"/>
      <p:bldP spid="2" grpId="0"/>
      <p:bldP spid="21" grpId="0"/>
      <p:bldP spid="38" grpId="0"/>
      <p:bldP spid="3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amblingGameSSLExp2.png"/>
          <p:cNvPicPr>
            <a:picLocks noChangeAspect="1"/>
          </p:cNvPicPr>
          <p:nvPr/>
        </p:nvPicPr>
        <p:blipFill rotWithShape="1">
          <a:blip r:embed="rId2">
            <a:extLst>
              <a:ext uri="{28A0092B-C50C-407E-A947-70E740481C1C}">
                <a14:useLocalDpi xmlns:a14="http://schemas.microsoft.com/office/drawing/2010/main" val="0"/>
              </a:ext>
            </a:extLst>
          </a:blip>
          <a:srcRect t="56787" r="41797" b="15854"/>
          <a:stretch/>
        </p:blipFill>
        <p:spPr>
          <a:xfrm>
            <a:off x="291018" y="1768673"/>
            <a:ext cx="9584502" cy="4432575"/>
          </a:xfrm>
          <a:prstGeom prst="rect">
            <a:avLst/>
          </a:prstGeom>
        </p:spPr>
      </p:pic>
      <mc:AlternateContent xmlns:mc="http://schemas.openxmlformats.org/markup-compatibility/2006" xmlns:a14="http://schemas.microsoft.com/office/drawing/2010/main">
        <mc:Choice Requires="a14">
          <p:sp>
            <p:nvSpPr>
              <p:cNvPr id="6" name="TextBox 5"/>
              <p:cNvSpPr txBox="1"/>
              <p:nvPr/>
            </p:nvSpPr>
            <p:spPr>
              <a:xfrm>
                <a:off x="590515" y="1050625"/>
                <a:ext cx="9386287" cy="73718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solidFill>
                                <a:srgbClr val="C00000"/>
                              </a:solidFill>
                              <a:latin typeface="Cambria Math" charset="0"/>
                            </a:rPr>
                          </m:ctrlPr>
                        </m:sSubPr>
                        <m:e>
                          <m:r>
                            <a:rPr lang="en-US" sz="2800" b="0" i="1" smtClean="0">
                              <a:solidFill>
                                <a:srgbClr val="C00000"/>
                              </a:solidFill>
                              <a:latin typeface="Cambria Math" charset="0"/>
                            </a:rPr>
                            <m:t>𝑏</m:t>
                          </m:r>
                        </m:e>
                        <m:sub>
                          <m:r>
                            <a:rPr lang="en-US" sz="2800" b="0" i="1" smtClean="0">
                              <a:solidFill>
                                <a:srgbClr val="C00000"/>
                              </a:solidFill>
                              <a:latin typeface="Cambria Math" charset="0"/>
                            </a:rPr>
                            <m:t>𝑡</m:t>
                          </m:r>
                        </m:sub>
                      </m:sSub>
                      <m:r>
                        <a:rPr lang="en-US" sz="2800" b="0" i="1" smtClean="0">
                          <a:solidFill>
                            <a:srgbClr val="C00000"/>
                          </a:solidFill>
                          <a:latin typeface="Cambria Math" charset="0"/>
                        </a:rPr>
                        <m:t>=</m:t>
                      </m:r>
                      <m:d>
                        <m:dPr>
                          <m:ctrlPr>
                            <a:rPr lang="en-US" sz="2800" b="0" i="1" smtClean="0">
                              <a:solidFill>
                                <a:srgbClr val="C00000"/>
                              </a:solidFill>
                              <a:latin typeface="Cambria Math" charset="0"/>
                            </a:rPr>
                          </m:ctrlPr>
                        </m:dPr>
                        <m:e>
                          <m:r>
                            <a:rPr lang="en-US" sz="2800" b="0" i="1" smtClean="0">
                              <a:solidFill>
                                <a:srgbClr val="C00000"/>
                              </a:solidFill>
                              <a:latin typeface="Cambria Math" charset="0"/>
                              <a:ea typeface="Cambria Math" charset="0"/>
                              <a:cs typeface="Cambria Math" charset="0"/>
                            </a:rPr>
                            <m:t>𝒪</m:t>
                          </m:r>
                          <m:r>
                            <a:rPr lang="en-US" sz="2800" b="0" i="1" smtClean="0">
                              <a:solidFill>
                                <a:srgbClr val="C00000"/>
                              </a:solidFill>
                              <a:latin typeface="Cambria Math" charset="0"/>
                              <a:ea typeface="Cambria Math" charset="0"/>
                              <a:cs typeface="Cambria Math" charset="0"/>
                            </a:rPr>
                            <m:t>,  </m:t>
                          </m:r>
                          <m:d>
                            <m:dPr>
                              <m:ctrlPr>
                                <a:rPr lang="is-IS" sz="2800" b="0" i="1" smtClean="0">
                                  <a:solidFill>
                                    <a:srgbClr val="C00000"/>
                                  </a:solidFill>
                                  <a:latin typeface="Cambria Math" charset="0"/>
                                </a:rPr>
                              </m:ctrlPr>
                            </m:dPr>
                            <m:e>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𝜇</m:t>
                                  </m:r>
                                </m:e>
                                <m:sub>
                                  <m:r>
                                    <a:rPr lang="en-US" sz="2800" b="0" i="1" smtClean="0">
                                      <a:solidFill>
                                        <a:srgbClr val="C00000"/>
                                      </a:solidFill>
                                      <a:latin typeface="Cambria Math" charset="0"/>
                                    </a:rPr>
                                    <m:t>𝑡</m:t>
                                  </m:r>
                                </m:sub>
                                <m:sup>
                                  <m:d>
                                    <m:dPr>
                                      <m:ctrlPr>
                                        <a:rPr lang="en-US" sz="2800" b="0" i="1" smtClean="0">
                                          <a:solidFill>
                                            <a:srgbClr val="C00000"/>
                                          </a:solidFill>
                                          <a:latin typeface="Cambria Math" charset="0"/>
                                        </a:rPr>
                                      </m:ctrlPr>
                                    </m:dPr>
                                    <m:e>
                                      <m:r>
                                        <a:rPr lang="en-US" sz="2800" b="0" i="1" smtClean="0">
                                          <a:solidFill>
                                            <a:srgbClr val="C00000"/>
                                          </a:solidFill>
                                          <a:latin typeface="Cambria Math" charset="0"/>
                                        </a:rPr>
                                        <m:t>1</m:t>
                                      </m:r>
                                    </m:e>
                                  </m:d>
                                </m:sup>
                              </m:sSubSup>
                              <m:r>
                                <a:rPr lang="en-US" sz="2800" b="0" i="1" smtClean="0">
                                  <a:solidFill>
                                    <a:srgbClr val="C00000"/>
                                  </a:solidFill>
                                  <a:latin typeface="Cambria Math" charset="0"/>
                                </a:rPr>
                                <m:t>,</m:t>
                              </m:r>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𝜎</m:t>
                                  </m:r>
                                </m:e>
                                <m:sub>
                                  <m:r>
                                    <a:rPr lang="en-US" sz="2800" b="0" i="1" smtClean="0">
                                      <a:solidFill>
                                        <a:srgbClr val="C00000"/>
                                      </a:solidFill>
                                      <a:latin typeface="Cambria Math" charset="0"/>
                                    </a:rPr>
                                    <m:t>𝑡</m:t>
                                  </m:r>
                                </m:sub>
                                <m:sup>
                                  <m:d>
                                    <m:dPr>
                                      <m:ctrlPr>
                                        <a:rPr lang="en-US" sz="2800" b="0" i="1" smtClean="0">
                                          <a:solidFill>
                                            <a:srgbClr val="C00000"/>
                                          </a:solidFill>
                                          <a:latin typeface="Cambria Math" charset="0"/>
                                        </a:rPr>
                                      </m:ctrlPr>
                                    </m:dPr>
                                    <m:e>
                                      <m:r>
                                        <a:rPr lang="en-US" sz="2800" b="0" i="1" smtClean="0">
                                          <a:solidFill>
                                            <a:srgbClr val="C00000"/>
                                          </a:solidFill>
                                          <a:latin typeface="Cambria Math" charset="0"/>
                                        </a:rPr>
                                        <m:t>1</m:t>
                                      </m:r>
                                    </m:e>
                                  </m:d>
                                </m:sup>
                              </m:sSubSup>
                            </m:e>
                          </m:d>
                          <m:r>
                            <a:rPr lang="en-US" sz="2800" b="0" i="1" smtClean="0">
                              <a:solidFill>
                                <a:srgbClr val="C00000"/>
                              </a:solidFill>
                              <a:latin typeface="Cambria Math" charset="0"/>
                            </a:rPr>
                            <m:t>,  </m:t>
                          </m:r>
                          <m:d>
                            <m:dPr>
                              <m:ctrlPr>
                                <a:rPr lang="is-IS" sz="2800" b="0" i="1" smtClean="0">
                                  <a:solidFill>
                                    <a:srgbClr val="C00000"/>
                                  </a:solidFill>
                                  <a:latin typeface="Cambria Math" charset="0"/>
                                </a:rPr>
                              </m:ctrlPr>
                            </m:dPr>
                            <m:e>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𝜇</m:t>
                                  </m:r>
                                </m:e>
                                <m:sub>
                                  <m:r>
                                    <a:rPr lang="en-US" sz="2800" b="0" i="1" smtClean="0">
                                      <a:solidFill>
                                        <a:srgbClr val="C00000"/>
                                      </a:solidFill>
                                      <a:latin typeface="Cambria Math" charset="0"/>
                                    </a:rPr>
                                    <m:t>𝑡</m:t>
                                  </m:r>
                                </m:sub>
                                <m:sup>
                                  <m:d>
                                    <m:dPr>
                                      <m:ctrlPr>
                                        <a:rPr lang="en-US" sz="2800" b="0" i="1" smtClean="0">
                                          <a:solidFill>
                                            <a:srgbClr val="C00000"/>
                                          </a:solidFill>
                                          <a:latin typeface="Cambria Math" charset="0"/>
                                        </a:rPr>
                                      </m:ctrlPr>
                                    </m:dPr>
                                    <m:e>
                                      <m:r>
                                        <a:rPr lang="en-US" sz="2800" b="0" i="1" smtClean="0">
                                          <a:solidFill>
                                            <a:srgbClr val="C00000"/>
                                          </a:solidFill>
                                          <a:latin typeface="Cambria Math" charset="0"/>
                                        </a:rPr>
                                        <m:t>2</m:t>
                                      </m:r>
                                    </m:e>
                                  </m:d>
                                </m:sup>
                              </m:sSubSup>
                              <m:r>
                                <a:rPr lang="en-US" sz="2800" b="0" i="1" smtClean="0">
                                  <a:solidFill>
                                    <a:srgbClr val="C00000"/>
                                  </a:solidFill>
                                  <a:latin typeface="Cambria Math" charset="0"/>
                                </a:rPr>
                                <m:t>,</m:t>
                              </m:r>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𝜎</m:t>
                                  </m:r>
                                </m:e>
                                <m:sub>
                                  <m:r>
                                    <a:rPr lang="en-US" sz="2800" b="0" i="1" smtClean="0">
                                      <a:solidFill>
                                        <a:srgbClr val="C00000"/>
                                      </a:solidFill>
                                      <a:latin typeface="Cambria Math" charset="0"/>
                                    </a:rPr>
                                    <m:t>𝑡</m:t>
                                  </m:r>
                                </m:sub>
                                <m:sup>
                                  <m:d>
                                    <m:dPr>
                                      <m:ctrlPr>
                                        <a:rPr lang="en-US" sz="2800" b="0" i="1" smtClean="0">
                                          <a:solidFill>
                                            <a:srgbClr val="C00000"/>
                                          </a:solidFill>
                                          <a:latin typeface="Cambria Math" charset="0"/>
                                        </a:rPr>
                                      </m:ctrlPr>
                                    </m:dPr>
                                    <m:e>
                                      <m:r>
                                        <a:rPr lang="en-US" sz="2800" b="0" i="1" smtClean="0">
                                          <a:solidFill>
                                            <a:srgbClr val="C00000"/>
                                          </a:solidFill>
                                          <a:latin typeface="Cambria Math" charset="0"/>
                                        </a:rPr>
                                        <m:t>2</m:t>
                                      </m:r>
                                    </m:e>
                                  </m:d>
                                </m:sup>
                              </m:sSubSup>
                            </m:e>
                          </m:d>
                          <m:r>
                            <a:rPr lang="en-US" sz="2800" b="0" i="1" smtClean="0">
                              <a:solidFill>
                                <a:srgbClr val="C00000"/>
                              </a:solidFill>
                              <a:latin typeface="Cambria Math" charset="0"/>
                            </a:rPr>
                            <m:t>,  </m:t>
                          </m:r>
                          <m:d>
                            <m:dPr>
                              <m:ctrlPr>
                                <a:rPr lang="is-IS" sz="2800" b="0" i="1" smtClean="0">
                                  <a:solidFill>
                                    <a:srgbClr val="C00000"/>
                                  </a:solidFill>
                                  <a:latin typeface="Cambria Math" charset="0"/>
                                </a:rPr>
                              </m:ctrlPr>
                            </m:dPr>
                            <m:e>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𝜇</m:t>
                                  </m:r>
                                </m:e>
                                <m:sub>
                                  <m:r>
                                    <a:rPr lang="en-US" sz="2800" b="0" i="1" smtClean="0">
                                      <a:solidFill>
                                        <a:srgbClr val="C00000"/>
                                      </a:solidFill>
                                      <a:latin typeface="Cambria Math" charset="0"/>
                                    </a:rPr>
                                    <m:t>𝑡</m:t>
                                  </m:r>
                                </m:sub>
                                <m:sup>
                                  <m:r>
                                    <a:rPr lang="en-US" sz="2800" b="0" i="1" smtClean="0">
                                      <a:solidFill>
                                        <a:srgbClr val="C00000"/>
                                      </a:solidFill>
                                      <a:latin typeface="Cambria Math" charset="0"/>
                                    </a:rPr>
                                    <m:t>(3)</m:t>
                                  </m:r>
                                </m:sup>
                              </m:sSubSup>
                              <m:r>
                                <a:rPr lang="en-US" sz="2800" b="0" i="1" smtClean="0">
                                  <a:solidFill>
                                    <a:srgbClr val="C00000"/>
                                  </a:solidFill>
                                  <a:latin typeface="Cambria Math" charset="0"/>
                                </a:rPr>
                                <m:t>,</m:t>
                              </m:r>
                              <m:sSubSup>
                                <m:sSubSupPr>
                                  <m:ctrlPr>
                                    <a:rPr lang="en-US" sz="2800" b="0" i="1" smtClean="0">
                                      <a:solidFill>
                                        <a:srgbClr val="C00000"/>
                                      </a:solidFill>
                                      <a:latin typeface="Cambria Math" charset="0"/>
                                    </a:rPr>
                                  </m:ctrlPr>
                                </m:sSubSupPr>
                                <m:e>
                                  <m:r>
                                    <a:rPr lang="en-US" sz="2800" b="0" i="1" smtClean="0">
                                      <a:solidFill>
                                        <a:srgbClr val="C00000"/>
                                      </a:solidFill>
                                      <a:latin typeface="Cambria Math" charset="0"/>
                                    </a:rPr>
                                    <m:t>𝜎</m:t>
                                  </m:r>
                                </m:e>
                                <m:sub>
                                  <m:r>
                                    <a:rPr lang="en-US" sz="2800" b="0" i="1" smtClean="0">
                                      <a:solidFill>
                                        <a:srgbClr val="C00000"/>
                                      </a:solidFill>
                                      <a:latin typeface="Cambria Math" charset="0"/>
                                    </a:rPr>
                                    <m:t>𝑡</m:t>
                                  </m:r>
                                </m:sub>
                                <m:sup>
                                  <m:r>
                                    <a:rPr lang="en-US" sz="2800" b="0" i="1" smtClean="0">
                                      <a:solidFill>
                                        <a:srgbClr val="C00000"/>
                                      </a:solidFill>
                                      <a:latin typeface="Cambria Math" charset="0"/>
                                    </a:rPr>
                                    <m:t>(3)</m:t>
                                  </m:r>
                                </m:sup>
                              </m:sSubSup>
                            </m:e>
                          </m:d>
                          <m:r>
                            <a:rPr lang="en-US" sz="2800" b="0" i="1" smtClean="0">
                              <a:solidFill>
                                <a:srgbClr val="C00000"/>
                              </a:solidFill>
                              <a:latin typeface="Cambria Math" charset="0"/>
                              <a:ea typeface="Cambria Math" charset="0"/>
                              <a:cs typeface="Cambria Math" charset="0"/>
                            </a:rPr>
                            <m:t> </m:t>
                          </m:r>
                        </m:e>
                      </m:d>
                      <m:r>
                        <a:rPr lang="en-US" sz="2800" b="0" i="1" smtClean="0">
                          <a:solidFill>
                            <a:srgbClr val="C00000"/>
                          </a:solidFill>
                          <a:latin typeface="Cambria Math" charset="0"/>
                        </a:rPr>
                        <m:t> </m:t>
                      </m:r>
                    </m:oMath>
                  </m:oMathPara>
                </a14:m>
                <a:endParaRPr lang="en-US" sz="2800" dirty="0">
                  <a:solidFill>
                    <a:srgbClr val="C00000"/>
                  </a:solidFill>
                </a:endParaRPr>
              </a:p>
            </p:txBody>
          </p:sp>
        </mc:Choice>
        <mc:Fallback xmlns="">
          <p:sp>
            <p:nvSpPr>
              <p:cNvPr id="6" name="TextBox 5"/>
              <p:cNvSpPr txBox="1">
                <a:spLocks noRot="1" noChangeAspect="1" noMove="1" noResize="1" noEditPoints="1" noAdjustHandles="1" noChangeArrowheads="1" noChangeShapeType="1" noTextEdit="1"/>
              </p:cNvSpPr>
              <p:nvPr/>
            </p:nvSpPr>
            <p:spPr>
              <a:xfrm>
                <a:off x="590515" y="1050625"/>
                <a:ext cx="9386287" cy="737189"/>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p:cNvSpPr txBox="1"/>
              <p:nvPr/>
            </p:nvSpPr>
            <p:spPr>
              <a:xfrm>
                <a:off x="3108960" y="3655996"/>
                <a:ext cx="889154"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𝐴</m:t>
                          </m:r>
                          <m:r>
                            <a:rPr lang="en-US" sz="3200" b="0" i="1" smtClean="0">
                              <a:solidFill>
                                <a:schemeClr val="bg1"/>
                              </a:solidFill>
                              <a:latin typeface="Cambria Math" charset="0"/>
                            </a:rPr>
                            <m:t>,1</m:t>
                          </m:r>
                        </m:sub>
                      </m:sSub>
                    </m:oMath>
                  </m:oMathPara>
                </a14:m>
                <a:endParaRPr lang="en-US" sz="3200" dirty="0">
                  <a:solidFill>
                    <a:schemeClr val="bg1"/>
                  </a:solidFill>
                </a:endParaRPr>
              </a:p>
            </p:txBody>
          </p:sp>
        </mc:Choice>
        <mc:Fallback xmlns="">
          <p:sp>
            <p:nvSpPr>
              <p:cNvPr id="7" name="TextBox 6"/>
              <p:cNvSpPr txBox="1">
                <a:spLocks noRot="1" noChangeAspect="1" noMove="1" noResize="1" noEditPoints="1" noAdjustHandles="1" noChangeArrowheads="1" noChangeShapeType="1" noTextEdit="1"/>
              </p:cNvSpPr>
              <p:nvPr/>
            </p:nvSpPr>
            <p:spPr>
              <a:xfrm>
                <a:off x="3108960" y="3655996"/>
                <a:ext cx="889154" cy="606384"/>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p:cNvSpPr txBox="1"/>
              <p:nvPr/>
            </p:nvSpPr>
            <p:spPr>
              <a:xfrm>
                <a:off x="3140800" y="4961320"/>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𝐵</m:t>
                          </m:r>
                          <m:r>
                            <a:rPr lang="en-US" sz="3200" b="0" i="1" smtClean="0">
                              <a:solidFill>
                                <a:schemeClr val="bg1"/>
                              </a:solidFill>
                              <a:latin typeface="Cambria Math" charset="0"/>
                            </a:rPr>
                            <m:t>,1</m:t>
                          </m:r>
                        </m:sub>
                      </m:sSub>
                    </m:oMath>
                  </m:oMathPara>
                </a14:m>
                <a:endParaRPr lang="en-US" sz="3200" dirty="0">
                  <a:solidFill>
                    <a:schemeClr val="bg1"/>
                  </a:solidFill>
                </a:endParaRPr>
              </a:p>
            </p:txBody>
          </p:sp>
        </mc:Choice>
        <mc:Fallback xmlns="">
          <p:sp>
            <p:nvSpPr>
              <p:cNvPr id="8" name="TextBox 7"/>
              <p:cNvSpPr txBox="1">
                <a:spLocks noRot="1" noChangeAspect="1" noMove="1" noResize="1" noEditPoints="1" noAdjustHandles="1" noChangeArrowheads="1" noChangeShapeType="1" noTextEdit="1"/>
              </p:cNvSpPr>
              <p:nvPr/>
            </p:nvSpPr>
            <p:spPr>
              <a:xfrm>
                <a:off x="3140800" y="4961320"/>
                <a:ext cx="919482" cy="606384"/>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a:xfrm>
                <a:off x="5588678" y="4930836"/>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𝐵</m:t>
                          </m:r>
                          <m:r>
                            <a:rPr lang="en-US" sz="3200" b="0" i="1" smtClean="0">
                              <a:solidFill>
                                <a:schemeClr val="bg1"/>
                              </a:solidFill>
                              <a:latin typeface="Cambria Math" charset="0"/>
                            </a:rPr>
                            <m:t>,2</m:t>
                          </m:r>
                        </m:sub>
                      </m:sSub>
                    </m:oMath>
                  </m:oMathPara>
                </a14:m>
                <a:endParaRPr lang="en-US" sz="3200" dirty="0">
                  <a:solidFill>
                    <a:schemeClr val="bg1"/>
                  </a:solidFill>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5588678" y="4930836"/>
                <a:ext cx="919482" cy="606384"/>
              </a:xfrm>
              <a:prstGeom prst="rect">
                <a:avLst/>
              </a:prstGeom>
              <a:blipFill rotWithShape="0">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a:xfrm>
                <a:off x="8143916" y="4961320"/>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𝐵</m:t>
                          </m:r>
                          <m:r>
                            <a:rPr lang="en-US" sz="3200" b="0" i="1" smtClean="0">
                              <a:solidFill>
                                <a:schemeClr val="bg1"/>
                              </a:solidFill>
                              <a:latin typeface="Cambria Math" charset="0"/>
                            </a:rPr>
                            <m:t>,3</m:t>
                          </m:r>
                        </m:sub>
                      </m:sSub>
                    </m:oMath>
                  </m:oMathPara>
                </a14:m>
                <a:endParaRPr lang="en-US" sz="3200" dirty="0">
                  <a:solidFill>
                    <a:schemeClr val="bg1"/>
                  </a:solidFill>
                </a:endParaRPr>
              </a:p>
            </p:txBody>
          </p:sp>
        </mc:Choice>
        <mc:Fallback xmlns="">
          <p:sp>
            <p:nvSpPr>
              <p:cNvPr id="10" name="TextBox 9"/>
              <p:cNvSpPr txBox="1">
                <a:spLocks noRot="1" noChangeAspect="1" noMove="1" noResize="1" noEditPoints="1" noAdjustHandles="1" noChangeArrowheads="1" noChangeShapeType="1" noTextEdit="1"/>
              </p:cNvSpPr>
              <p:nvPr/>
            </p:nvSpPr>
            <p:spPr>
              <a:xfrm>
                <a:off x="8143916" y="4961320"/>
                <a:ext cx="919482" cy="606384"/>
              </a:xfrm>
              <a:prstGeom prst="rect">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5631350" y="3638484"/>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𝐴</m:t>
                          </m:r>
                          <m:r>
                            <a:rPr lang="en-US" sz="3200" b="0" i="1" smtClean="0">
                              <a:solidFill>
                                <a:schemeClr val="bg1"/>
                              </a:solidFill>
                              <a:latin typeface="Cambria Math" charset="0"/>
                            </a:rPr>
                            <m:t>,2</m:t>
                          </m:r>
                        </m:sub>
                      </m:sSub>
                    </m:oMath>
                  </m:oMathPara>
                </a14:m>
                <a:endParaRPr lang="en-US" sz="3200" dirty="0">
                  <a:solidFill>
                    <a:schemeClr val="bg1"/>
                  </a:solidFill>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5631350" y="3638484"/>
                <a:ext cx="919482" cy="606384"/>
              </a:xfrm>
              <a:prstGeom prst="rect">
                <a:avLst/>
              </a:prstGeom>
              <a:blipFill rotWithShape="0">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p:cNvSpPr txBox="1"/>
              <p:nvPr/>
            </p:nvSpPr>
            <p:spPr>
              <a:xfrm>
                <a:off x="8186588" y="3668968"/>
                <a:ext cx="919482" cy="606384"/>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solidFill>
                                <a:schemeClr val="bg1"/>
                              </a:solidFill>
                              <a:latin typeface="Cambria Math" charset="0"/>
                            </a:rPr>
                          </m:ctrlPr>
                        </m:sSubPr>
                        <m:e>
                          <m:r>
                            <a:rPr lang="en-US" sz="3200" b="0" i="1" smtClean="0">
                              <a:solidFill>
                                <a:schemeClr val="bg1"/>
                              </a:solidFill>
                              <a:latin typeface="Cambria Math" charset="0"/>
                            </a:rPr>
                            <m:t>𝑐</m:t>
                          </m:r>
                        </m:e>
                        <m:sub>
                          <m:r>
                            <a:rPr lang="en-US" sz="3200" b="0" i="1" smtClean="0">
                              <a:solidFill>
                                <a:schemeClr val="bg1"/>
                              </a:solidFill>
                              <a:latin typeface="Cambria Math" charset="0"/>
                            </a:rPr>
                            <m:t>𝐴</m:t>
                          </m:r>
                          <m:r>
                            <a:rPr lang="en-US" sz="3200" b="0" i="1" smtClean="0">
                              <a:solidFill>
                                <a:schemeClr val="bg1"/>
                              </a:solidFill>
                              <a:latin typeface="Cambria Math" charset="0"/>
                            </a:rPr>
                            <m:t>,3</m:t>
                          </m:r>
                        </m:sub>
                      </m:sSub>
                    </m:oMath>
                  </m:oMathPara>
                </a14:m>
                <a:endParaRPr lang="en-US" sz="3200" dirty="0">
                  <a:solidFill>
                    <a:schemeClr val="bg1"/>
                  </a:solidFill>
                </a:endParaRPr>
              </a:p>
            </p:txBody>
          </p:sp>
        </mc:Choice>
        <mc:Fallback xmlns="">
          <p:sp>
            <p:nvSpPr>
              <p:cNvPr id="12" name="TextBox 11"/>
              <p:cNvSpPr txBox="1">
                <a:spLocks noRot="1" noChangeAspect="1" noMove="1" noResize="1" noEditPoints="1" noAdjustHandles="1" noChangeArrowheads="1" noChangeShapeType="1" noTextEdit="1"/>
              </p:cNvSpPr>
              <p:nvPr/>
            </p:nvSpPr>
            <p:spPr>
              <a:xfrm>
                <a:off x="8186588" y="3668968"/>
                <a:ext cx="919482" cy="606384"/>
              </a:xfrm>
              <a:prstGeom prst="rect">
                <a:avLst/>
              </a:prstGeom>
              <a:blipFill rotWithShape="0">
                <a:blip r:embed="rId9"/>
                <a:stretch>
                  <a:fillRect/>
                </a:stretch>
              </a:blipFill>
            </p:spPr>
            <p:txBody>
              <a:bodyPr/>
              <a:lstStyle/>
              <a:p>
                <a:r>
                  <a:rPr lang="en-US">
                    <a:noFill/>
                  </a:rPr>
                  <a:t> </a:t>
                </a:r>
              </a:p>
            </p:txBody>
          </p:sp>
        </mc:Fallback>
      </mc:AlternateContent>
      <p:sp>
        <p:nvSpPr>
          <p:cNvPr id="13" name="TextBox 12"/>
          <p:cNvSpPr txBox="1"/>
          <p:nvPr/>
        </p:nvSpPr>
        <p:spPr>
          <a:xfrm>
            <a:off x="4060282" y="6107320"/>
            <a:ext cx="3704797" cy="830997"/>
          </a:xfrm>
          <a:prstGeom prst="rect">
            <a:avLst/>
          </a:prstGeom>
          <a:solidFill>
            <a:schemeClr val="bg1">
              <a:lumMod val="50000"/>
            </a:schemeClr>
          </a:solidFill>
        </p:spPr>
        <p:txBody>
          <a:bodyPr wrap="none" rtlCol="0">
            <a:spAutoFit/>
          </a:bodyPr>
          <a:lstStyle/>
          <a:p>
            <a:r>
              <a:rPr lang="en-US" sz="4800" dirty="0" smtClean="0">
                <a:solidFill>
                  <a:schemeClr val="bg1"/>
                </a:solidFill>
              </a:rPr>
              <a:t>Computations</a:t>
            </a:r>
            <a:endParaRPr lang="en-US" sz="4800" dirty="0">
              <a:solidFill>
                <a:schemeClr val="bg1"/>
              </a:solidFill>
            </a:endParaRPr>
          </a:p>
        </p:txBody>
      </p:sp>
      <p:sp>
        <p:nvSpPr>
          <p:cNvPr id="14" name="TextBox 13"/>
          <p:cNvSpPr txBox="1"/>
          <p:nvPr/>
        </p:nvSpPr>
        <p:spPr>
          <a:xfrm>
            <a:off x="4582123" y="183945"/>
            <a:ext cx="2661113" cy="738664"/>
          </a:xfrm>
          <a:prstGeom prst="rect">
            <a:avLst/>
          </a:prstGeom>
          <a:noFill/>
        </p:spPr>
        <p:txBody>
          <a:bodyPr wrap="none" rtlCol="0">
            <a:spAutoFit/>
          </a:bodyPr>
          <a:lstStyle/>
          <a:p>
            <a:r>
              <a:rPr lang="en-US" sz="4200" smtClean="0">
                <a:solidFill>
                  <a:srgbClr val="C00000"/>
                </a:solidFill>
              </a:rPr>
              <a:t>Belief State</a:t>
            </a:r>
            <a:endParaRPr lang="en-US" sz="4200">
              <a:solidFill>
                <a:srgbClr val="C00000"/>
              </a:solidFill>
            </a:endParaRPr>
          </a:p>
        </p:txBody>
      </p:sp>
      <mc:AlternateContent xmlns:mc="http://schemas.openxmlformats.org/markup-compatibility/2006" xmlns:a14="http://schemas.microsoft.com/office/drawing/2010/main">
        <mc:Choice Requires="a14">
          <p:sp>
            <p:nvSpPr>
              <p:cNvPr id="15" name="TextBox 14"/>
              <p:cNvSpPr txBox="1"/>
              <p:nvPr/>
            </p:nvSpPr>
            <p:spPr>
              <a:xfrm>
                <a:off x="5588678" y="2689116"/>
                <a:ext cx="798616" cy="584775"/>
              </a:xfrm>
              <a:prstGeom prst="rect">
                <a:avLst/>
              </a:prstGeom>
              <a:solidFill>
                <a:schemeClr val="bg1">
                  <a:lumMod val="50000"/>
                </a:schemeClr>
              </a:solidFill>
            </p:spPr>
            <p:txBody>
              <a:bodyPr wrap="none" rtlCol="0">
                <a:spAutoFit/>
              </a:bodyPr>
              <a:lstStyle/>
              <a:p>
                <a:pPr/>
                <a14:m>
                  <m:oMathPara xmlns:m="http://schemas.openxmlformats.org/officeDocument/2006/math">
                    <m:oMathParaPr>
                      <m:jc m:val="centerGroup"/>
                    </m:oMathParaPr>
                    <m:oMath xmlns:m="http://schemas.openxmlformats.org/officeDocument/2006/math">
                      <m:r>
                        <m:rPr>
                          <m:sty m:val="p"/>
                        </m:rPr>
                        <a:rPr lang="en-US" sz="3200" b="0" i="0" smtClean="0">
                          <a:solidFill>
                            <a:schemeClr val="bg1"/>
                          </a:solidFill>
                          <a:latin typeface="Cambria Math" charset="0"/>
                        </a:rPr>
                        <m:t>act</m:t>
                      </m:r>
                    </m:oMath>
                  </m:oMathPara>
                </a14:m>
                <a:endParaRPr lang="en-US" sz="3200" dirty="0">
                  <a:solidFill>
                    <a:schemeClr val="bg1"/>
                  </a:solidFill>
                </a:endParaRPr>
              </a:p>
            </p:txBody>
          </p:sp>
        </mc:Choice>
        <mc:Fallback xmlns="">
          <p:sp>
            <p:nvSpPr>
              <p:cNvPr id="15" name="TextBox 14"/>
              <p:cNvSpPr txBox="1">
                <a:spLocks noRot="1" noChangeAspect="1" noMove="1" noResize="1" noEditPoints="1" noAdjustHandles="1" noChangeArrowheads="1" noChangeShapeType="1" noTextEdit="1"/>
              </p:cNvSpPr>
              <p:nvPr/>
            </p:nvSpPr>
            <p:spPr>
              <a:xfrm>
                <a:off x="5588678" y="2689116"/>
                <a:ext cx="798616" cy="584775"/>
              </a:xfrm>
              <a:prstGeom prst="rect">
                <a:avLst/>
              </a:prstGeom>
              <a:blipFill rotWithShape="0">
                <a:blip r:embed="rId10"/>
                <a:stretch>
                  <a:fillRect/>
                </a:stretch>
              </a:blipFill>
            </p:spPr>
            <p:txBody>
              <a:bodyPr/>
              <a:lstStyle/>
              <a:p>
                <a:r>
                  <a:rPr lang="en-US">
                    <a:noFill/>
                  </a:rPr>
                  <a:t> </a:t>
                </a:r>
              </a:p>
            </p:txBody>
          </p:sp>
        </mc:Fallback>
      </mc:AlternateContent>
      <p:sp>
        <p:nvSpPr>
          <p:cNvPr id="3" name="Slide Number Placeholder 2"/>
          <p:cNvSpPr>
            <a:spLocks noGrp="1"/>
          </p:cNvSpPr>
          <p:nvPr>
            <p:ph type="sldNum" sz="quarter" idx="12"/>
          </p:nvPr>
        </p:nvSpPr>
        <p:spPr/>
        <p:txBody>
          <a:bodyPr/>
          <a:lstStyle/>
          <a:p>
            <a:fld id="{B71B6317-4C1F-2D45-957F-23095F2C68BC}" type="slidenum">
              <a:rPr lang="en-US" smtClean="0"/>
              <a:t>14</a:t>
            </a:fld>
            <a:endParaRPr lang="en-US"/>
          </a:p>
        </p:txBody>
      </p:sp>
    </p:spTree>
    <p:extLst>
      <p:ext uri="{BB962C8B-B14F-4D97-AF65-F5344CB8AC3E}">
        <p14:creationId xmlns:p14="http://schemas.microsoft.com/office/powerpoint/2010/main" val="1339526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animBg="1"/>
      <p:bldP spid="9" grpId="0" animBg="1"/>
      <p:bldP spid="10" grpId="0" animBg="1"/>
      <p:bldP spid="11" grpId="0" animBg="1"/>
      <p:bldP spid="12" grpId="0" animBg="1"/>
      <p:bldP spid="13" grpId="0" animBg="1"/>
      <p:bldP spid="14" grpId="0"/>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760" y="310263"/>
            <a:ext cx="9790080" cy="1325563"/>
          </a:xfrm>
        </p:spPr>
        <p:txBody>
          <a:bodyPr/>
          <a:lstStyle/>
          <a:p>
            <a:r>
              <a:rPr lang="en-US" smtClean="0"/>
              <a:t>The Benefits and Costs of Computation</a:t>
            </a:r>
            <a:endParaRPr lang="en-US" dirty="0"/>
          </a:p>
        </p:txBody>
      </p:sp>
      <p:sp>
        <p:nvSpPr>
          <p:cNvPr id="3" name="Content Placeholder 2"/>
          <p:cNvSpPr>
            <a:spLocks noGrp="1"/>
          </p:cNvSpPr>
          <p:nvPr>
            <p:ph idx="1"/>
          </p:nvPr>
        </p:nvSpPr>
        <p:spPr>
          <a:xfrm>
            <a:off x="359759" y="1569593"/>
            <a:ext cx="8872538" cy="4351338"/>
          </a:xfrm>
        </p:spPr>
        <p:txBody>
          <a:bodyPr>
            <a:normAutofit/>
          </a:bodyPr>
          <a:lstStyle/>
          <a:p>
            <a:pPr marL="457200" lvl="1" indent="0">
              <a:buNone/>
            </a:pPr>
            <a:r>
              <a:rPr lang="en-US" sz="2800" dirty="0" smtClean="0"/>
              <a:t>Belief </a:t>
            </a:r>
            <a:r>
              <a:rPr lang="en-US" sz="2800" dirty="0"/>
              <a:t>updates</a:t>
            </a:r>
            <a:r>
              <a:rPr lang="en-US" sz="2800" dirty="0" smtClean="0"/>
              <a:t>:</a:t>
            </a:r>
            <a:br>
              <a:rPr lang="en-US" sz="2800" dirty="0" smtClean="0"/>
            </a:br>
            <a:r>
              <a:rPr lang="en-US" sz="2800" dirty="0" smtClean="0"/>
              <a:t/>
            </a:r>
            <a:br>
              <a:rPr lang="en-US" sz="2800" dirty="0" smtClean="0"/>
            </a:br>
            <a:r>
              <a:rPr lang="en-US" sz="2800" dirty="0" smtClean="0"/>
              <a:t> </a:t>
            </a:r>
            <a:endParaRPr lang="en-US" sz="2800" dirty="0"/>
          </a:p>
          <a:p>
            <a:pPr lvl="1"/>
            <a:endParaRPr lang="en-US" dirty="0"/>
          </a:p>
          <a:p>
            <a:pPr lvl="1"/>
            <a:endParaRPr lang="en-US" dirty="0"/>
          </a:p>
          <a:p>
            <a:pPr lvl="1"/>
            <a:endParaRPr lang="en-US" dirty="0" smtClean="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9837" y="1970271"/>
            <a:ext cx="3443732" cy="2656593"/>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2435" y="1857117"/>
            <a:ext cx="3737093" cy="2882900"/>
          </a:xfrm>
          <a:prstGeom prst="rect">
            <a:avLst/>
          </a:prstGeom>
        </p:spPr>
      </p:pic>
      <p:cxnSp>
        <p:nvCxnSpPr>
          <p:cNvPr id="10" name="Straight Arrow Connector 9"/>
          <p:cNvCxnSpPr/>
          <p:nvPr/>
        </p:nvCxnSpPr>
        <p:spPr>
          <a:xfrm>
            <a:off x="4263569" y="3090672"/>
            <a:ext cx="1771471" cy="0"/>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1" name="TextBox 10"/>
              <p:cNvSpPr txBox="1"/>
              <p:nvPr/>
            </p:nvSpPr>
            <p:spPr>
              <a:xfrm>
                <a:off x="4732521" y="2599429"/>
                <a:ext cx="734560" cy="47788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latin typeface="Cambria Math" charset="0"/>
                            </a:rPr>
                          </m:ctrlPr>
                        </m:sSubPr>
                        <m:e>
                          <m:r>
                            <a:rPr lang="en-US" sz="2400" i="1" dirty="0" smtClean="0">
                              <a:latin typeface="Cambria Math" charset="0"/>
                            </a:rPr>
                            <m:t>𝑐</m:t>
                          </m:r>
                        </m:e>
                        <m:sub>
                          <m:r>
                            <a:rPr lang="en-US" sz="2400" b="0" i="1" dirty="0" smtClean="0">
                              <a:latin typeface="Cambria Math" charset="0"/>
                            </a:rPr>
                            <m:t>𝐵</m:t>
                          </m:r>
                          <m:r>
                            <a:rPr lang="en-US" sz="2400" b="0" i="1" dirty="0" smtClean="0">
                              <a:latin typeface="Cambria Math" charset="0"/>
                            </a:rPr>
                            <m:t>,1</m:t>
                          </m:r>
                        </m:sub>
                      </m:sSub>
                    </m:oMath>
                  </m:oMathPara>
                </a14:m>
                <a:endParaRPr lang="en-US" sz="2400" dirty="0"/>
              </a:p>
            </p:txBody>
          </p:sp>
        </mc:Choice>
        <mc:Fallback>
          <p:sp>
            <p:nvSpPr>
              <p:cNvPr id="11" name="TextBox 10"/>
              <p:cNvSpPr txBox="1">
                <a:spLocks noRot="1" noChangeAspect="1" noMove="1" noResize="1" noEditPoints="1" noAdjustHandles="1" noChangeArrowheads="1" noChangeShapeType="1" noTextEdit="1"/>
              </p:cNvSpPr>
              <p:nvPr/>
            </p:nvSpPr>
            <p:spPr>
              <a:xfrm>
                <a:off x="4732521" y="2599429"/>
                <a:ext cx="734560" cy="477888"/>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2" name="TextBox 11"/>
              <p:cNvSpPr txBox="1"/>
              <p:nvPr/>
            </p:nvSpPr>
            <p:spPr>
              <a:xfrm>
                <a:off x="4427721" y="3062725"/>
                <a:ext cx="1504707" cy="47788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dirty="0" smtClean="0">
                              <a:latin typeface="Cambria Math" charset="0"/>
                            </a:rPr>
                          </m:ctrlPr>
                        </m:sSubPr>
                        <m:e>
                          <m:r>
                            <a:rPr lang="en-US" sz="2400" b="0" i="1" dirty="0" smtClean="0">
                              <a:latin typeface="Cambria Math" charset="0"/>
                            </a:rPr>
                            <m:t>𝑣</m:t>
                          </m:r>
                        </m:e>
                        <m:sub>
                          <m:r>
                            <a:rPr lang="en-US" sz="2400" b="0" i="1" dirty="0" smtClean="0">
                              <a:latin typeface="Cambria Math" charset="0"/>
                            </a:rPr>
                            <m:t>𝐵</m:t>
                          </m:r>
                          <m:r>
                            <a:rPr lang="en-US" sz="2400" b="0" i="1" dirty="0" smtClean="0">
                              <a:latin typeface="Cambria Math" charset="0"/>
                            </a:rPr>
                            <m:t>,1</m:t>
                          </m:r>
                        </m:sub>
                      </m:sSub>
                      <m:r>
                        <a:rPr lang="en-US" sz="2400" b="0" i="1" dirty="0" smtClean="0">
                          <a:latin typeface="Cambria Math" charset="0"/>
                        </a:rPr>
                        <m:t>=10</m:t>
                      </m:r>
                    </m:oMath>
                  </m:oMathPara>
                </a14:m>
                <a:endParaRPr lang="en-US" sz="2400" dirty="0"/>
              </a:p>
            </p:txBody>
          </p:sp>
        </mc:Choice>
        <mc:Fallback>
          <p:sp>
            <p:nvSpPr>
              <p:cNvPr id="12" name="TextBox 11"/>
              <p:cNvSpPr txBox="1">
                <a:spLocks noRot="1" noChangeAspect="1" noMove="1" noResize="1" noEditPoints="1" noAdjustHandles="1" noChangeArrowheads="1" noChangeShapeType="1" noTextEdit="1"/>
              </p:cNvSpPr>
              <p:nvPr/>
            </p:nvSpPr>
            <p:spPr>
              <a:xfrm>
                <a:off x="4427721" y="3062725"/>
                <a:ext cx="1504707" cy="477888"/>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 name="Rectangle 3"/>
              <p:cNvSpPr/>
              <p:nvPr/>
            </p:nvSpPr>
            <p:spPr>
              <a:xfrm>
                <a:off x="359759" y="5057345"/>
                <a:ext cx="7120033" cy="1606145"/>
              </a:xfrm>
              <a:prstGeom prst="rect">
                <a:avLst/>
              </a:prstGeom>
            </p:spPr>
            <p:txBody>
              <a:bodyPr wrap="square">
                <a:spAutoFit/>
              </a:bodyPr>
              <a:lstStyle/>
              <a:p>
                <a:pPr lvl="1"/>
                <a:r>
                  <a:rPr lang="en-US" sz="2800" dirty="0"/>
                  <a:t>Meta-level rewards:</a:t>
                </a:r>
                <a:br>
                  <a:rPr lang="en-US" sz="2800" dirty="0"/>
                </a:br>
                <a:r>
                  <a:rPr lang="en-US" sz="2800" dirty="0"/>
                  <a:t>		        </a:t>
                </a:r>
                <a14:m>
                  <m:oMath xmlns:m="http://schemas.openxmlformats.org/officeDocument/2006/math">
                    <m:sSub>
                      <m:sSubPr>
                        <m:ctrlPr>
                          <a:rPr lang="en-US" sz="2800" i="1">
                            <a:latin typeface="Cambria Math" charset="0"/>
                          </a:rPr>
                        </m:ctrlPr>
                      </m:sSubPr>
                      <m:e>
                        <m:r>
                          <a:rPr lang="en-US" sz="2800" i="1">
                            <a:latin typeface="Cambria Math" charset="0"/>
                          </a:rPr>
                          <m:t>𝑟</m:t>
                        </m:r>
                      </m:e>
                      <m:sub>
                        <m:r>
                          <m:rPr>
                            <m:sty m:val="p"/>
                          </m:rPr>
                          <a:rPr lang="en-US" sz="2800">
                            <a:latin typeface="Cambria Math" charset="0"/>
                          </a:rPr>
                          <m:t>meta</m:t>
                        </m:r>
                      </m:sub>
                    </m:sSub>
                    <m:d>
                      <m:dPr>
                        <m:ctrlPr>
                          <a:rPr lang="en-US" sz="2800" i="1">
                            <a:latin typeface="Cambria Math" charset="0"/>
                          </a:rPr>
                        </m:ctrlPr>
                      </m:dPr>
                      <m:e>
                        <m:sSub>
                          <m:sSubPr>
                            <m:ctrlPr>
                              <a:rPr lang="en-US" sz="2800" i="1">
                                <a:latin typeface="Cambria Math" charset="0"/>
                              </a:rPr>
                            </m:ctrlPr>
                          </m:sSubPr>
                          <m:e>
                            <m:r>
                              <a:rPr lang="en-US" sz="2800" i="1">
                                <a:latin typeface="Cambria Math" charset="0"/>
                              </a:rPr>
                              <m:t>𝑏</m:t>
                            </m:r>
                          </m:e>
                          <m:sub>
                            <m:r>
                              <a:rPr lang="en-US" sz="2800" i="1">
                                <a:latin typeface="Cambria Math" charset="0"/>
                              </a:rPr>
                              <m:t>𝑡</m:t>
                            </m:r>
                          </m:sub>
                        </m:sSub>
                        <m:r>
                          <a:rPr lang="en-US" sz="2800" i="1">
                            <a:latin typeface="Cambria Math" charset="0"/>
                          </a:rPr>
                          <m:t>,</m:t>
                        </m:r>
                        <m:r>
                          <a:rPr lang="en-US" sz="2800" i="1">
                            <a:latin typeface="Cambria Math" charset="0"/>
                          </a:rPr>
                          <m:t>𝑐</m:t>
                        </m:r>
                      </m:e>
                    </m:d>
                    <m:r>
                      <a:rPr lang="en-US" sz="2800" i="1">
                        <a:latin typeface="Cambria Math" charset="0"/>
                      </a:rPr>
                      <m:t>=</m:t>
                    </m:r>
                    <m:r>
                      <a:rPr lang="en-US" sz="2800" i="1">
                        <a:solidFill>
                          <a:srgbClr val="C00000"/>
                        </a:solidFill>
                        <a:latin typeface="Cambria Math" charset="0"/>
                      </a:rPr>
                      <m:t>−</m:t>
                    </m:r>
                    <m:r>
                      <m:rPr>
                        <m:sty m:val="p"/>
                      </m:rPr>
                      <a:rPr lang="en-US" sz="2800">
                        <a:solidFill>
                          <a:srgbClr val="C00000"/>
                        </a:solidFill>
                        <a:latin typeface="Cambria Math" charset="0"/>
                      </a:rPr>
                      <m:t>cost</m:t>
                    </m:r>
                  </m:oMath>
                </a14:m>
                <a:r>
                  <a:rPr lang="en-US" sz="2800" dirty="0"/>
                  <a:t>			</a:t>
                </a:r>
                <a:r>
                  <a:rPr lang="en-US" sz="2800" dirty="0" smtClean="0"/>
                  <a:t>        </a:t>
                </a:r>
                <a14:m>
                  <m:oMath xmlns:m="http://schemas.openxmlformats.org/officeDocument/2006/math">
                    <m:sSub>
                      <m:sSubPr>
                        <m:ctrlPr>
                          <a:rPr lang="en-US" sz="2800" i="1">
                            <a:latin typeface="Cambria Math" charset="0"/>
                          </a:rPr>
                        </m:ctrlPr>
                      </m:sSubPr>
                      <m:e>
                        <m:r>
                          <a:rPr lang="en-US" sz="2800" i="1">
                            <a:latin typeface="Cambria Math" charset="0"/>
                          </a:rPr>
                          <m:t>𝑟</m:t>
                        </m:r>
                      </m:e>
                      <m:sub>
                        <m:r>
                          <m:rPr>
                            <m:sty m:val="p"/>
                          </m:rPr>
                          <a:rPr lang="en-US" sz="2800">
                            <a:latin typeface="Cambria Math" charset="0"/>
                          </a:rPr>
                          <m:t>meta</m:t>
                        </m:r>
                      </m:sub>
                    </m:sSub>
                    <m:d>
                      <m:dPr>
                        <m:ctrlPr>
                          <a:rPr lang="en-US" sz="2800" i="1">
                            <a:latin typeface="Cambria Math" charset="0"/>
                          </a:rPr>
                        </m:ctrlPr>
                      </m:dPr>
                      <m:e>
                        <m:sSub>
                          <m:sSubPr>
                            <m:ctrlPr>
                              <a:rPr lang="en-US" sz="2800" i="1">
                                <a:latin typeface="Cambria Math" charset="0"/>
                              </a:rPr>
                            </m:ctrlPr>
                          </m:sSubPr>
                          <m:e>
                            <m:r>
                              <a:rPr lang="en-US" sz="2800" i="1">
                                <a:latin typeface="Cambria Math" charset="0"/>
                              </a:rPr>
                              <m:t>𝑏</m:t>
                            </m:r>
                          </m:e>
                          <m:sub>
                            <m:r>
                              <a:rPr lang="en-US" sz="2800" i="1">
                                <a:latin typeface="Cambria Math" charset="0"/>
                              </a:rPr>
                              <m:t>𝑡</m:t>
                            </m:r>
                          </m:sub>
                        </m:sSub>
                        <m:r>
                          <a:rPr lang="en-US" sz="2800" i="1">
                            <a:latin typeface="Cambria Math" charset="0"/>
                          </a:rPr>
                          <m:t>,</m:t>
                        </m:r>
                        <m:r>
                          <m:rPr>
                            <m:sty m:val="p"/>
                          </m:rPr>
                          <a:rPr lang="en-US" sz="2800">
                            <a:latin typeface="Cambria Math" charset="0"/>
                          </a:rPr>
                          <m:t>act</m:t>
                        </m:r>
                      </m:e>
                    </m:d>
                    <m:r>
                      <a:rPr lang="en-US" sz="2800" i="1">
                        <a:latin typeface="Cambria Math" charset="0"/>
                      </a:rPr>
                      <m:t>=</m:t>
                    </m:r>
                    <m:func>
                      <m:funcPr>
                        <m:ctrlPr>
                          <a:rPr lang="en-US" sz="2800" i="1">
                            <a:latin typeface="Cambria Math" charset="0"/>
                          </a:rPr>
                        </m:ctrlPr>
                      </m:funcPr>
                      <m:fName>
                        <m:limLow>
                          <m:limLowPr>
                            <m:ctrlPr>
                              <a:rPr lang="en-US" sz="2800" i="1">
                                <a:latin typeface="Cambria Math" charset="0"/>
                              </a:rPr>
                            </m:ctrlPr>
                          </m:limLowPr>
                          <m:e>
                            <m:r>
                              <m:rPr>
                                <m:sty m:val="p"/>
                              </m:rPr>
                              <a:rPr lang="en-US" sz="2800">
                                <a:latin typeface="Cambria Math" charset="0"/>
                              </a:rPr>
                              <m:t>max</m:t>
                            </m:r>
                          </m:e>
                          <m:lim>
                            <m:r>
                              <a:rPr lang="en-US" sz="2800" i="1">
                                <a:latin typeface="Cambria Math" charset="0"/>
                              </a:rPr>
                              <m:t>𝑎</m:t>
                            </m:r>
                          </m:lim>
                        </m:limLow>
                      </m:fName>
                      <m:e>
                        <m:sSubSup>
                          <m:sSubSupPr>
                            <m:ctrlPr>
                              <a:rPr lang="en-US" sz="2800" i="1">
                                <a:latin typeface="Cambria Math" charset="0"/>
                              </a:rPr>
                            </m:ctrlPr>
                          </m:sSubSupPr>
                          <m:e>
                            <m:r>
                              <a:rPr lang="en-US" sz="2800" i="1">
                                <a:latin typeface="Cambria Math" charset="0"/>
                              </a:rPr>
                              <m:t>𝜇</m:t>
                            </m:r>
                          </m:e>
                          <m:sub>
                            <m:r>
                              <a:rPr lang="en-US" sz="2800" i="1">
                                <a:latin typeface="Cambria Math" charset="0"/>
                              </a:rPr>
                              <m:t>𝑡</m:t>
                            </m:r>
                          </m:sub>
                          <m:sup>
                            <m:r>
                              <a:rPr lang="en-US" sz="2800" i="1">
                                <a:latin typeface="Cambria Math" charset="0"/>
                              </a:rPr>
                              <m:t>(</m:t>
                            </m:r>
                            <m:r>
                              <a:rPr lang="en-US" sz="2800" i="1">
                                <a:latin typeface="Cambria Math" charset="0"/>
                              </a:rPr>
                              <m:t>𝑎</m:t>
                            </m:r>
                            <m:r>
                              <a:rPr lang="en-US" sz="2800" i="1">
                                <a:latin typeface="Cambria Math" charset="0"/>
                              </a:rPr>
                              <m:t>)</m:t>
                            </m:r>
                          </m:sup>
                        </m:sSubSup>
                      </m:e>
                    </m:func>
                  </m:oMath>
                </a14:m>
                <a:endParaRPr lang="en-US" sz="2800" dirty="0"/>
              </a:p>
            </p:txBody>
          </p:sp>
        </mc:Choice>
        <mc:Fallback>
          <p:sp>
            <p:nvSpPr>
              <p:cNvPr id="4" name="Rectangle 3"/>
              <p:cNvSpPr>
                <a:spLocks noRot="1" noChangeAspect="1" noMove="1" noResize="1" noEditPoints="1" noAdjustHandles="1" noChangeArrowheads="1" noChangeShapeType="1" noTextEdit="1"/>
              </p:cNvSpPr>
              <p:nvPr/>
            </p:nvSpPr>
            <p:spPr>
              <a:xfrm>
                <a:off x="359759" y="5057345"/>
                <a:ext cx="7120033" cy="1606145"/>
              </a:xfrm>
              <a:prstGeom prst="rect">
                <a:avLst/>
              </a:prstGeom>
              <a:blipFill rotWithShape="0">
                <a:blip r:embed="rId6"/>
                <a:stretch>
                  <a:fillRect t="-3802"/>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B71B6317-4C1F-2D45-957F-23095F2C68BC}" type="slidenum">
              <a:rPr lang="en-US" smtClean="0"/>
              <a:t>15</a:t>
            </a:fld>
            <a:endParaRPr lang="en-US"/>
          </a:p>
        </p:txBody>
      </p:sp>
    </p:spTree>
    <p:extLst>
      <p:ext uri="{BB962C8B-B14F-4D97-AF65-F5344CB8AC3E}">
        <p14:creationId xmlns:p14="http://schemas.microsoft.com/office/powerpoint/2010/main" val="413443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228600" lvl="1" algn="ctr">
                  <a:spcBef>
                    <a:spcPts val="1000"/>
                  </a:spcBef>
                </a:pPr>
                <a:r>
                  <a:rPr lang="en-US" i="1" dirty="0">
                    <a:latin typeface="Cambria Math" charset="0"/>
                  </a:rPr>
                  <a:t/>
                </a:r>
                <a:br>
                  <a:rPr lang="en-US" i="1" dirty="0">
                    <a:latin typeface="Cambria Math" charset="0"/>
                  </a:rPr>
                </a:br>
                <a:r>
                  <a:rPr lang="en-US" dirty="0"/>
                  <a:t> </a:t>
                </a:r>
                <a14:m>
                  <m:oMath xmlns:m="http://schemas.openxmlformats.org/officeDocument/2006/math">
                    <m:sSubSup>
                      <m:sSubSupPr>
                        <m:ctrlPr>
                          <a:rPr lang="en-US" i="1">
                            <a:latin typeface="Cambria Math" charset="0"/>
                          </a:rPr>
                        </m:ctrlPr>
                      </m:sSubSupPr>
                      <m:e>
                        <m:r>
                          <m:rPr>
                            <m:sty m:val="p"/>
                          </m:rPr>
                          <a:rPr lang="en-US">
                            <a:latin typeface="Cambria Math" charset="0"/>
                          </a:rPr>
                          <m:t>Var</m:t>
                        </m:r>
                      </m:e>
                      <m:sub>
                        <m:r>
                          <a:rPr lang="en-US" i="1">
                            <a:latin typeface="Cambria Math" charset="0"/>
                          </a:rPr>
                          <m:t>𝑡</m:t>
                        </m:r>
                      </m:sub>
                      <m:sup>
                        <m:r>
                          <a:rPr lang="en-US" i="1">
                            <a:latin typeface="Cambria Math" charset="0"/>
                          </a:rPr>
                          <m:t>(</m:t>
                        </m:r>
                        <m:r>
                          <a:rPr lang="en-US" i="1">
                            <a:latin typeface="Cambria Math" charset="0"/>
                          </a:rPr>
                          <m:t>𝑔</m:t>
                        </m:r>
                        <m:r>
                          <a:rPr lang="en-US" i="1">
                            <a:latin typeface="Cambria Math" charset="0"/>
                          </a:rPr>
                          <m:t>)</m:t>
                        </m:r>
                      </m:sup>
                    </m:sSubSup>
                    <m:r>
                      <a:rPr lang="en-US" i="1">
                        <a:latin typeface="Cambria Math" charset="0"/>
                      </a:rPr>
                      <m:t>=</m:t>
                    </m:r>
                    <m:sSup>
                      <m:sSupPr>
                        <m:ctrlPr>
                          <a:rPr lang="en-US" i="1">
                            <a:latin typeface="Cambria Math" charset="0"/>
                          </a:rPr>
                        </m:ctrlPr>
                      </m:sSupPr>
                      <m:e>
                        <m:nary>
                          <m:naryPr>
                            <m:chr m:val="∑"/>
                            <m:ctrlPr>
                              <a:rPr lang="is-IS" i="1">
                                <a:latin typeface="Cambria Math" charset="0"/>
                              </a:rPr>
                            </m:ctrlPr>
                          </m:naryPr>
                          <m:sub>
                            <m:d>
                              <m:dPr>
                                <m:ctrlPr>
                                  <a:rPr lang="en-US" i="1">
                                    <a:latin typeface="Cambria Math" charset="0"/>
                                  </a:rPr>
                                </m:ctrlPr>
                              </m:dPr>
                              <m:e>
                                <m:r>
                                  <m:rPr>
                                    <m:brk m:alnAt="23"/>
                                  </m:rPr>
                                  <a:rPr lang="en-US" i="1">
                                    <a:latin typeface="Cambria Math" charset="0"/>
                                  </a:rPr>
                                  <m:t>𝑜</m:t>
                                </m:r>
                                <m:r>
                                  <a:rPr lang="en-US" i="1">
                                    <a:latin typeface="Cambria Math" charset="0"/>
                                  </a:rPr>
                                  <m:t>,</m:t>
                                </m:r>
                                <m:r>
                                  <a:rPr lang="en-US" i="1">
                                    <a:latin typeface="Cambria Math" charset="0"/>
                                  </a:rPr>
                                  <m:t>𝑔</m:t>
                                </m:r>
                              </m:e>
                            </m:d>
                            <m:r>
                              <a:rPr lang="en-US" i="1">
                                <a:latin typeface="Cambria Math" charset="0"/>
                              </a:rPr>
                              <m:t>∉</m:t>
                            </m:r>
                            <m:r>
                              <a:rPr lang="en-US" i="1">
                                <a:latin typeface="Cambria Math" charset="0"/>
                                <a:ea typeface="Cambria Math" charset="0"/>
                                <a:cs typeface="Cambria Math" charset="0"/>
                              </a:rPr>
                              <m:t>𝒪</m:t>
                            </m:r>
                          </m:sub>
                          <m:sup/>
                          <m:e>
                            <m:r>
                              <a:rPr lang="en-US" i="1">
                                <a:latin typeface="Cambria Math" charset="0"/>
                              </a:rPr>
                              <m:t>𝑝</m:t>
                            </m:r>
                            <m:sSup>
                              <m:sSupPr>
                                <m:ctrlPr>
                                  <a:rPr lang="en-US" i="1">
                                    <a:latin typeface="Cambria Math" charset="0"/>
                                  </a:rPr>
                                </m:ctrlPr>
                              </m:sSupPr>
                              <m:e>
                                <m:d>
                                  <m:dPr>
                                    <m:ctrlPr>
                                      <a:rPr lang="en-US" i="1">
                                        <a:latin typeface="Cambria Math" charset="0"/>
                                      </a:rPr>
                                    </m:ctrlPr>
                                  </m:dPr>
                                  <m:e>
                                    <m:r>
                                      <a:rPr lang="en-US" i="1">
                                        <a:latin typeface="Cambria Math" charset="0"/>
                                      </a:rPr>
                                      <m:t>𝑜</m:t>
                                    </m:r>
                                  </m:e>
                                </m:d>
                              </m:e>
                              <m:sup>
                                <m:r>
                                  <a:rPr lang="en-US" i="1">
                                    <a:latin typeface="Cambria Math" charset="0"/>
                                  </a:rPr>
                                  <m:t>2</m:t>
                                </m:r>
                              </m:sup>
                            </m:sSup>
                          </m:e>
                        </m:nary>
                      </m:e>
                      <m:sup/>
                    </m:sSup>
                    <m:r>
                      <a:rPr lang="en-US" i="1">
                        <a:latin typeface="Cambria Math" charset="0"/>
                      </a:rPr>
                      <m:t>⋅</m:t>
                    </m:r>
                    <m:sSubSup>
                      <m:sSubSupPr>
                        <m:ctrlPr>
                          <a:rPr lang="en-US" i="1">
                            <a:latin typeface="Cambria Math" charset="0"/>
                          </a:rPr>
                        </m:ctrlPr>
                      </m:sSubSupPr>
                      <m:e>
                        <m:r>
                          <a:rPr lang="en-US" i="1">
                            <a:latin typeface="Cambria Math" charset="0"/>
                          </a:rPr>
                          <m:t>𝜎</m:t>
                        </m:r>
                      </m:e>
                      <m:sub>
                        <m:r>
                          <a:rPr lang="en-US" i="1">
                            <a:latin typeface="Cambria Math" charset="0"/>
                          </a:rPr>
                          <m:t>𝑣</m:t>
                        </m:r>
                      </m:sub>
                      <m:sup>
                        <m:r>
                          <a:rPr lang="en-US" i="1">
                            <a:latin typeface="Cambria Math" charset="0"/>
                          </a:rPr>
                          <m:t>2</m:t>
                        </m:r>
                      </m:sup>
                    </m:sSubSup>
                    <m:r>
                      <a:rPr lang="en-US" i="1">
                        <a:latin typeface="Cambria Math" charset="0"/>
                      </a:rPr>
                      <m:t> </m:t>
                    </m:r>
                  </m:oMath>
                </a14:m>
                <a:r>
                  <a:rPr lang="en-US" i="1" dirty="0">
                    <a:latin typeface="Cambria Math" charset="0"/>
                  </a:rPr>
                  <a:t/>
                </a:r>
                <a:br>
                  <a:rPr lang="en-US" i="1" dirty="0">
                    <a:latin typeface="Cambria Math" charset="0"/>
                  </a:rPr>
                </a:br>
                <a14:m>
                  <m:oMath xmlns:m="http://schemas.openxmlformats.org/officeDocument/2006/math">
                    <m:sSubSup>
                      <m:sSubSupPr>
                        <m:ctrlPr>
                          <a:rPr lang="en-US" i="1">
                            <a:latin typeface="Cambria Math" charset="0"/>
                          </a:rPr>
                        </m:ctrlPr>
                      </m:sSubSupPr>
                      <m:e>
                        <m:r>
                          <a:rPr lang="en-US" i="1">
                            <a:latin typeface="Cambria Math" charset="0"/>
                          </a:rPr>
                          <m:t>𝜇</m:t>
                        </m:r>
                      </m:e>
                      <m:sub>
                        <m:r>
                          <a:rPr lang="en-US" i="1">
                            <a:latin typeface="Cambria Math" charset="0"/>
                          </a:rPr>
                          <m:t>𝑡</m:t>
                        </m:r>
                      </m:sub>
                      <m:sup>
                        <m:r>
                          <a:rPr lang="en-US" i="1">
                            <a:latin typeface="Cambria Math" charset="0"/>
                          </a:rPr>
                          <m:t>(</m:t>
                        </m:r>
                        <m:r>
                          <a:rPr lang="en-US" i="1">
                            <a:latin typeface="Cambria Math" charset="0"/>
                          </a:rPr>
                          <m:t>𝑔</m:t>
                        </m:r>
                        <m:r>
                          <a:rPr lang="en-US" i="1">
                            <a:latin typeface="Cambria Math" charset="0"/>
                          </a:rPr>
                          <m:t>)</m:t>
                        </m:r>
                      </m:sup>
                    </m:sSubSup>
                    <m:r>
                      <a:rPr lang="en-US" i="1">
                        <a:latin typeface="Cambria Math" charset="0"/>
                      </a:rPr>
                      <m:t>=</m:t>
                    </m:r>
                    <m:nary>
                      <m:naryPr>
                        <m:chr m:val="∑"/>
                        <m:supHide m:val="on"/>
                        <m:ctrlPr>
                          <a:rPr lang="en-US" i="1">
                            <a:latin typeface="Cambria Math" charset="0"/>
                          </a:rPr>
                        </m:ctrlPr>
                      </m:naryPr>
                      <m:sub>
                        <m:r>
                          <m:rPr>
                            <m:brk m:alnAt="7"/>
                          </m:rPr>
                          <a:rPr lang="en-US" i="1">
                            <a:latin typeface="Cambria Math" charset="0"/>
                          </a:rPr>
                          <m:t>(</m:t>
                        </m:r>
                        <m:r>
                          <a:rPr lang="en-US" i="1">
                            <a:latin typeface="Cambria Math" charset="0"/>
                          </a:rPr>
                          <m:t>𝑜</m:t>
                        </m:r>
                        <m:r>
                          <a:rPr lang="en-US" i="1">
                            <a:latin typeface="Cambria Math" charset="0"/>
                          </a:rPr>
                          <m:t>,</m:t>
                        </m:r>
                        <m:r>
                          <a:rPr lang="en-US" i="1">
                            <a:latin typeface="Cambria Math" charset="0"/>
                          </a:rPr>
                          <m:t>𝑔</m:t>
                        </m:r>
                        <m:r>
                          <a:rPr lang="en-US" i="1">
                            <a:latin typeface="Cambria Math" charset="0"/>
                          </a:rPr>
                          <m:t>)∈</m:t>
                        </m:r>
                        <m:r>
                          <a:rPr lang="en-US" i="1">
                            <a:latin typeface="Cambria Math" charset="0"/>
                            <a:ea typeface="Cambria Math" charset="0"/>
                            <a:cs typeface="Cambria Math" charset="0"/>
                          </a:rPr>
                          <m:t>𝒪</m:t>
                        </m:r>
                      </m:sub>
                      <m:sup/>
                      <m:e>
                        <m:r>
                          <a:rPr lang="en-US" i="1">
                            <a:latin typeface="Cambria Math" charset="0"/>
                          </a:rPr>
                          <m:t>𝑝</m:t>
                        </m:r>
                        <m:d>
                          <m:dPr>
                            <m:ctrlPr>
                              <a:rPr lang="en-US" i="1">
                                <a:latin typeface="Cambria Math" charset="0"/>
                              </a:rPr>
                            </m:ctrlPr>
                          </m:dPr>
                          <m:e>
                            <m:r>
                              <a:rPr lang="en-US" i="1">
                                <a:latin typeface="Cambria Math" charset="0"/>
                              </a:rPr>
                              <m:t>𝑜</m:t>
                            </m:r>
                          </m:e>
                        </m:d>
                        <m:r>
                          <a:rPr lang="en-US" i="1">
                            <a:latin typeface="Cambria Math" charset="0"/>
                          </a:rPr>
                          <m:t>⋅</m:t>
                        </m:r>
                        <m:sSub>
                          <m:sSubPr>
                            <m:ctrlPr>
                              <a:rPr lang="en-US" i="1">
                                <a:latin typeface="Cambria Math" charset="0"/>
                              </a:rPr>
                            </m:ctrlPr>
                          </m:sSubPr>
                          <m:e>
                            <m:r>
                              <a:rPr lang="en-US" i="1">
                                <a:latin typeface="Cambria Math" charset="0"/>
                              </a:rPr>
                              <m:t>𝑣</m:t>
                            </m:r>
                          </m:e>
                          <m:sub>
                            <m:r>
                              <a:rPr lang="en-US" i="1">
                                <a:latin typeface="Cambria Math" charset="0"/>
                              </a:rPr>
                              <m:t>𝑜</m:t>
                            </m:r>
                            <m:r>
                              <a:rPr lang="en-US" i="1">
                                <a:latin typeface="Cambria Math" charset="0"/>
                              </a:rPr>
                              <m:t>,</m:t>
                            </m:r>
                            <m:r>
                              <a:rPr lang="en-US" i="1">
                                <a:latin typeface="Cambria Math" charset="0"/>
                              </a:rPr>
                              <m:t>𝑔</m:t>
                            </m:r>
                          </m:sub>
                        </m:sSub>
                        <m:r>
                          <a:rPr lang="en-US" i="1">
                            <a:latin typeface="Cambria Math" charset="0"/>
                          </a:rPr>
                          <m:t>+</m:t>
                        </m:r>
                      </m:e>
                    </m:nary>
                    <m:nary>
                      <m:naryPr>
                        <m:chr m:val="∑"/>
                        <m:supHide m:val="on"/>
                        <m:ctrlPr>
                          <a:rPr lang="en-US" i="1">
                            <a:latin typeface="Cambria Math" charset="0"/>
                          </a:rPr>
                        </m:ctrlPr>
                      </m:naryPr>
                      <m:sub>
                        <m:d>
                          <m:dPr>
                            <m:ctrlPr>
                              <a:rPr lang="en-US" i="1">
                                <a:latin typeface="Cambria Math" charset="0"/>
                              </a:rPr>
                            </m:ctrlPr>
                          </m:dPr>
                          <m:e>
                            <m:r>
                              <a:rPr lang="en-US" i="1">
                                <a:latin typeface="Cambria Math" charset="0"/>
                              </a:rPr>
                              <m:t>𝑜</m:t>
                            </m:r>
                            <m:r>
                              <a:rPr lang="en-US" i="1">
                                <a:latin typeface="Cambria Math" charset="0"/>
                              </a:rPr>
                              <m:t>,</m:t>
                            </m:r>
                            <m:r>
                              <a:rPr lang="en-US" i="1">
                                <a:latin typeface="Cambria Math" charset="0"/>
                              </a:rPr>
                              <m:t>𝑔</m:t>
                            </m:r>
                          </m:e>
                        </m:d>
                        <m:r>
                          <a:rPr lang="en-US" i="1">
                            <a:latin typeface="Cambria Math" charset="0"/>
                          </a:rPr>
                          <m:t>∉</m:t>
                        </m:r>
                        <m:r>
                          <a:rPr lang="en-US" i="1">
                            <a:latin typeface="Cambria Math" charset="0"/>
                            <a:ea typeface="Cambria Math" charset="0"/>
                            <a:cs typeface="Cambria Math" charset="0"/>
                          </a:rPr>
                          <m:t>𝒪</m:t>
                        </m:r>
                      </m:sub>
                      <m:sup/>
                      <m:e>
                        <m:r>
                          <a:rPr lang="en-US" i="1">
                            <a:latin typeface="Cambria Math" charset="0"/>
                          </a:rPr>
                          <m:t>𝑝</m:t>
                        </m:r>
                        <m:d>
                          <m:dPr>
                            <m:ctrlPr>
                              <a:rPr lang="en-US" i="1">
                                <a:latin typeface="Cambria Math" charset="0"/>
                              </a:rPr>
                            </m:ctrlPr>
                          </m:dPr>
                          <m:e>
                            <m:r>
                              <a:rPr lang="en-US" i="1">
                                <a:latin typeface="Cambria Math" charset="0"/>
                              </a:rPr>
                              <m:t>𝑜</m:t>
                            </m:r>
                          </m:e>
                        </m:d>
                        <m:r>
                          <a:rPr lang="en-US" i="1">
                            <a:latin typeface="Cambria Math" charset="0"/>
                          </a:rPr>
                          <m:t>⋅</m:t>
                        </m:r>
                        <m:acc>
                          <m:accPr>
                            <m:chr m:val="̅"/>
                            <m:ctrlPr>
                              <a:rPr lang="en-US" i="1">
                                <a:latin typeface="Cambria Math" charset="0"/>
                              </a:rPr>
                            </m:ctrlPr>
                          </m:accPr>
                          <m:e>
                            <m:r>
                              <a:rPr lang="en-US" i="1">
                                <a:latin typeface="Cambria Math" charset="0"/>
                              </a:rPr>
                              <m:t>𝑣</m:t>
                            </m:r>
                          </m:e>
                        </m:acc>
                      </m:e>
                    </m:nary>
                  </m:oMath>
                </a14:m>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t="-1401"/>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B71B6317-4C1F-2D45-957F-23095F2C68BC}" type="slidenum">
              <a:rPr lang="en-US" smtClean="0"/>
              <a:t>16</a:t>
            </a:fld>
            <a:endParaRPr lang="en-US"/>
          </a:p>
        </p:txBody>
      </p:sp>
    </p:spTree>
    <p:extLst>
      <p:ext uri="{BB962C8B-B14F-4D97-AF65-F5344CB8AC3E}">
        <p14:creationId xmlns:p14="http://schemas.microsoft.com/office/powerpoint/2010/main" val="9238316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912" y="365127"/>
            <a:ext cx="9674351" cy="1325563"/>
          </a:xfrm>
        </p:spPr>
        <p:txBody>
          <a:bodyPr/>
          <a:lstStyle/>
          <a:p>
            <a:pPr algn="ctr"/>
            <a:r>
              <a:rPr lang="en-US" dirty="0" smtClean="0"/>
              <a:t>Bounded-Optimal Decision-Making</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marL="0" indent="0">
                  <a:buNone/>
                </a:pPr>
                <a:endParaRPr lang="en-US" b="0" i="1" dirty="0" smtClean="0">
                  <a:latin typeface="Cambria Math" charset="0"/>
                </a:endParaRPr>
              </a:p>
              <a:p>
                <a:pPr marL="0" indent="0">
                  <a:buNone/>
                </a:pPr>
                <a:endParaRPr lang="en-US" i="1" dirty="0">
                  <a:latin typeface="Cambria Math" charset="0"/>
                </a:endParaRPr>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charset="0"/>
                            </a:rPr>
                          </m:ctrlPr>
                        </m:sSubSupPr>
                        <m:e>
                          <m:r>
                            <a:rPr lang="en-US" b="0" i="1" smtClean="0">
                              <a:latin typeface="Cambria Math" charset="0"/>
                            </a:rPr>
                            <m:t>𝜋</m:t>
                          </m:r>
                        </m:e>
                        <m:sub>
                          <m:r>
                            <m:rPr>
                              <m:sty m:val="p"/>
                            </m:rPr>
                            <a:rPr lang="en-US" b="0" i="0" smtClean="0">
                              <a:latin typeface="Cambria Math" charset="0"/>
                            </a:rPr>
                            <m:t>meta</m:t>
                          </m:r>
                        </m:sub>
                        <m:sup>
                          <m:r>
                            <a:rPr lang="en-US" b="0" i="1" smtClean="0">
                              <a:latin typeface="Cambria Math" charset="0"/>
                            </a:rPr>
                            <m:t>⋆</m:t>
                          </m:r>
                        </m:sup>
                      </m:sSubSup>
                      <m:r>
                        <a:rPr lang="en-US" b="0" i="1" smtClean="0">
                          <a:latin typeface="Cambria Math" charset="0"/>
                        </a:rPr>
                        <m:t>(</m:t>
                      </m:r>
                      <m:r>
                        <a:rPr lang="en-US" b="0" i="1" smtClean="0">
                          <a:latin typeface="Cambria Math" charset="0"/>
                        </a:rPr>
                        <m:t>𝑏</m:t>
                      </m:r>
                      <m:r>
                        <a:rPr lang="en-US" b="0" i="1" smtClean="0">
                          <a:latin typeface="Cambria Math" charset="0"/>
                        </a:rPr>
                        <m:t>)=</m:t>
                      </m:r>
                      <m:sSubSup>
                        <m:sSubSupPr>
                          <m:ctrlPr>
                            <a:rPr lang="en-US" b="0" i="1" smtClean="0">
                              <a:latin typeface="Cambria Math" charset="0"/>
                            </a:rPr>
                          </m:ctrlPr>
                        </m:sSubSupPr>
                        <m:e>
                          <m:func>
                            <m:funcPr>
                              <m:ctrlPr>
                                <a:rPr lang="en-US" b="0" i="1" smtClean="0">
                                  <a:latin typeface="Cambria Math" charset="0"/>
                                </a:rPr>
                              </m:ctrlPr>
                            </m:funcPr>
                            <m:fName>
                              <m:r>
                                <m:rPr>
                                  <m:sty m:val="p"/>
                                </m:rPr>
                                <a:rPr lang="en-US" b="0" i="0" smtClean="0">
                                  <a:latin typeface="Cambria Math" charset="0"/>
                                </a:rPr>
                                <m:t>arg</m:t>
                              </m:r>
                            </m:fName>
                            <m:e>
                              <m:func>
                                <m:funcPr>
                                  <m:ctrlPr>
                                    <a:rPr lang="en-US" b="0" i="1" smtClean="0">
                                      <a:latin typeface="Cambria Math" charset="0"/>
                                    </a:rPr>
                                  </m:ctrlPr>
                                </m:funcPr>
                                <m:fName>
                                  <m:limLow>
                                    <m:limLowPr>
                                      <m:ctrlPr>
                                        <a:rPr lang="en-US" b="0" i="1" smtClean="0">
                                          <a:latin typeface="Cambria Math" charset="0"/>
                                        </a:rPr>
                                      </m:ctrlPr>
                                    </m:limLowPr>
                                    <m:e>
                                      <m:r>
                                        <m:rPr>
                                          <m:sty m:val="p"/>
                                        </m:rPr>
                                        <a:rPr lang="en-US" b="0" i="0" smtClean="0">
                                          <a:latin typeface="Cambria Math" charset="0"/>
                                        </a:rPr>
                                        <m:t>max</m:t>
                                      </m:r>
                                    </m:e>
                                    <m:lim>
                                      <m:r>
                                        <a:rPr lang="en-US" b="0" i="1" smtClean="0">
                                          <a:latin typeface="Cambria Math" charset="0"/>
                                        </a:rPr>
                                        <m:t>𝑐</m:t>
                                      </m:r>
                                    </m:lim>
                                  </m:limLow>
                                </m:fName>
                                <m:e>
                                  <m:r>
                                    <a:rPr lang="en-US" b="0" i="1" smtClean="0">
                                      <a:latin typeface="Cambria Math" charset="0"/>
                                    </a:rPr>
                                    <m:t>𝑄</m:t>
                                  </m:r>
                                </m:e>
                              </m:func>
                            </m:e>
                          </m:func>
                        </m:e>
                        <m:sub>
                          <m:r>
                            <m:rPr>
                              <m:sty m:val="p"/>
                            </m:rPr>
                            <a:rPr lang="en-US" b="0" i="0" smtClean="0">
                              <a:latin typeface="Cambria Math" charset="0"/>
                            </a:rPr>
                            <m:t>meta</m:t>
                          </m:r>
                        </m:sub>
                        <m:sup>
                          <m:r>
                            <a:rPr lang="en-US" b="0" i="1" smtClean="0">
                              <a:latin typeface="Cambria Math" charset="0"/>
                            </a:rPr>
                            <m:t>⋆</m:t>
                          </m:r>
                        </m:sup>
                      </m:sSubSup>
                      <m:r>
                        <a:rPr lang="en-US" b="0" i="1" smtClean="0">
                          <a:latin typeface="Cambria Math" charset="0"/>
                        </a:rPr>
                        <m:t>(</m:t>
                      </m:r>
                      <m:r>
                        <a:rPr lang="en-US" b="0" i="1" smtClean="0">
                          <a:latin typeface="Cambria Math" charset="0"/>
                        </a:rPr>
                        <m:t>𝑏</m:t>
                      </m:r>
                      <m:r>
                        <a:rPr lang="en-US" b="0" i="1" smtClean="0">
                          <a:latin typeface="Cambria Math" charset="0"/>
                        </a:rPr>
                        <m:t>,</m:t>
                      </m:r>
                      <m:r>
                        <a:rPr lang="en-US" b="0" i="1" smtClean="0">
                          <a:latin typeface="Cambria Math" charset="0"/>
                        </a:rPr>
                        <m:t>𝑐</m:t>
                      </m:r>
                      <m:r>
                        <a:rPr lang="en-US" b="0" i="1" smtClean="0">
                          <a:latin typeface="Cambria Math" charset="0"/>
                        </a:rPr>
                        <m:t>)</m:t>
                      </m:r>
                    </m:oMath>
                  </m:oMathPara>
                </a14:m>
                <a:endParaRPr lang="en-US" dirty="0" smtClean="0"/>
              </a:p>
              <a:p>
                <a:pPr marL="0" indent="0" algn="ctr">
                  <a:buNone/>
                </a:pPr>
                <a:r>
                  <a:rPr lang="en-US" dirty="0" smtClean="0"/>
                  <a:t>with</a:t>
                </a:r>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charset="0"/>
                            </a:rPr>
                          </m:ctrlPr>
                        </m:sSubSupPr>
                        <m:e>
                          <m:r>
                            <a:rPr lang="en-US" b="0" i="1" smtClean="0">
                              <a:latin typeface="Cambria Math" charset="0"/>
                            </a:rPr>
                            <m:t>𝑄</m:t>
                          </m:r>
                        </m:e>
                        <m:sub>
                          <m:r>
                            <m:rPr>
                              <m:sty m:val="p"/>
                            </m:rPr>
                            <a:rPr lang="en-US" b="0" i="0" smtClean="0">
                              <a:latin typeface="Cambria Math" charset="0"/>
                            </a:rPr>
                            <m:t>meta</m:t>
                          </m:r>
                        </m:sub>
                        <m:sup>
                          <m:r>
                            <a:rPr lang="en-US" b="0" i="1" smtClean="0">
                              <a:latin typeface="Cambria Math" charset="0"/>
                            </a:rPr>
                            <m:t>⋆</m:t>
                          </m:r>
                        </m:sup>
                      </m:sSubSup>
                      <m:d>
                        <m:dPr>
                          <m:ctrlPr>
                            <a:rPr lang="en-US" b="0" i="1" smtClean="0">
                              <a:latin typeface="Cambria Math" charset="0"/>
                            </a:rPr>
                          </m:ctrlPr>
                        </m:dPr>
                        <m:e>
                          <m:sSub>
                            <m:sSubPr>
                              <m:ctrlPr>
                                <a:rPr lang="en-US" b="0" i="1" smtClean="0">
                                  <a:latin typeface="Cambria Math" charset="0"/>
                                </a:rPr>
                              </m:ctrlPr>
                            </m:sSubPr>
                            <m:e>
                              <m:r>
                                <a:rPr lang="en-US" b="0" i="1" smtClean="0">
                                  <a:latin typeface="Cambria Math" charset="0"/>
                                </a:rPr>
                                <m:t>𝑏</m:t>
                              </m:r>
                            </m:e>
                            <m:sub>
                              <m:r>
                                <a:rPr lang="en-US" b="0" i="1" smtClean="0">
                                  <a:latin typeface="Cambria Math" charset="0"/>
                                </a:rPr>
                                <m:t>𝑡</m:t>
                              </m:r>
                            </m:sub>
                          </m:sSub>
                          <m:r>
                            <a:rPr lang="en-US" b="0" i="1" smtClean="0">
                              <a:latin typeface="Cambria Math" charset="0"/>
                            </a:rPr>
                            <m:t>,</m:t>
                          </m:r>
                          <m:sSub>
                            <m:sSubPr>
                              <m:ctrlPr>
                                <a:rPr lang="en-US" b="0" i="1" smtClean="0">
                                  <a:latin typeface="Cambria Math" charset="0"/>
                                </a:rPr>
                              </m:ctrlPr>
                            </m:sSubPr>
                            <m:e>
                              <m:r>
                                <a:rPr lang="en-US" b="0" i="1" smtClean="0">
                                  <a:latin typeface="Cambria Math" charset="0"/>
                                </a:rPr>
                                <m:t>𝑐</m:t>
                              </m:r>
                            </m:e>
                            <m:sub>
                              <m:r>
                                <a:rPr lang="en-US" b="0" i="1" smtClean="0">
                                  <a:latin typeface="Cambria Math" charset="0"/>
                                </a:rPr>
                                <m:t>𝑡</m:t>
                              </m:r>
                            </m:sub>
                          </m:sSub>
                        </m:e>
                      </m:d>
                      <m:r>
                        <a:rPr lang="en-US" b="0" i="1" smtClean="0">
                          <a:latin typeface="Cambria Math" charset="0"/>
                        </a:rPr>
                        <m:t>=</m:t>
                      </m:r>
                      <m:r>
                        <a:rPr lang="en-US" b="0" i="1" smtClean="0">
                          <a:latin typeface="Cambria Math" charset="0"/>
                          <a:ea typeface="Cambria Math" charset="0"/>
                          <a:cs typeface="Cambria Math" charset="0"/>
                        </a:rPr>
                        <m:t>𝔼</m:t>
                      </m:r>
                      <m:d>
                        <m:dPr>
                          <m:begChr m:val="["/>
                          <m:endChr m:val="]"/>
                          <m:ctrlPr>
                            <a:rPr lang="pt-BR" b="0" i="1" smtClean="0">
                              <a:latin typeface="Cambria Math" charset="0"/>
                              <a:ea typeface="Cambria Math" charset="0"/>
                              <a:cs typeface="Cambria Math" charset="0"/>
                            </a:rPr>
                          </m:ctrlPr>
                        </m:dPr>
                        <m:e>
                          <m:sSub>
                            <m:sSubPr>
                              <m:ctrlPr>
                                <a:rPr lang="en-US" i="1">
                                  <a:latin typeface="Cambria Math" charset="0"/>
                                </a:rPr>
                              </m:ctrlPr>
                            </m:sSubPr>
                            <m:e>
                              <m:r>
                                <a:rPr lang="en-US" i="1">
                                  <a:latin typeface="Cambria Math" charset="0"/>
                                </a:rPr>
                                <m:t>𝑟</m:t>
                              </m:r>
                            </m:e>
                            <m:sub>
                              <m:r>
                                <m:rPr>
                                  <m:sty m:val="p"/>
                                </m:rPr>
                                <a:rPr lang="en-US">
                                  <a:latin typeface="Cambria Math" charset="0"/>
                                </a:rPr>
                                <m:t>meta</m:t>
                              </m:r>
                            </m:sub>
                          </m:sSub>
                          <m:d>
                            <m:dPr>
                              <m:ctrlPr>
                                <a:rPr lang="en-US" i="1">
                                  <a:latin typeface="Cambria Math" charset="0"/>
                                </a:rPr>
                              </m:ctrlPr>
                            </m:dPr>
                            <m:e>
                              <m:sSub>
                                <m:sSubPr>
                                  <m:ctrlPr>
                                    <a:rPr lang="en-US" b="0" i="1" smtClean="0">
                                      <a:latin typeface="Cambria Math" charset="0"/>
                                    </a:rPr>
                                  </m:ctrlPr>
                                </m:sSubPr>
                                <m:e>
                                  <m:r>
                                    <a:rPr lang="en-US" i="1">
                                      <a:latin typeface="Cambria Math" charset="0"/>
                                    </a:rPr>
                                    <m:t>𝑏</m:t>
                                  </m:r>
                                </m:e>
                                <m:sub>
                                  <m:r>
                                    <a:rPr lang="en-US" b="0" i="1" smtClean="0">
                                      <a:latin typeface="Cambria Math" charset="0"/>
                                    </a:rPr>
                                    <m:t>𝑡</m:t>
                                  </m:r>
                                </m:sub>
                              </m:sSub>
                              <m:r>
                                <a:rPr lang="en-US" i="1">
                                  <a:latin typeface="Cambria Math" charset="0"/>
                                </a:rPr>
                                <m:t>,</m:t>
                              </m:r>
                              <m:sSub>
                                <m:sSubPr>
                                  <m:ctrlPr>
                                    <a:rPr lang="en-US" b="0" i="1" smtClean="0">
                                      <a:latin typeface="Cambria Math" charset="0"/>
                                    </a:rPr>
                                  </m:ctrlPr>
                                </m:sSubPr>
                                <m:e>
                                  <m:r>
                                    <a:rPr lang="en-US" i="1">
                                      <a:latin typeface="Cambria Math" charset="0"/>
                                    </a:rPr>
                                    <m:t>𝑐</m:t>
                                  </m:r>
                                </m:e>
                                <m:sub>
                                  <m:r>
                                    <a:rPr lang="en-US" b="0" i="1" smtClean="0">
                                      <a:latin typeface="Cambria Math" charset="0"/>
                                    </a:rPr>
                                    <m:t>𝑡</m:t>
                                  </m:r>
                                </m:sub>
                              </m:sSub>
                            </m:e>
                          </m:d>
                          <m:r>
                            <a:rPr lang="en-US" i="1">
                              <a:latin typeface="Cambria Math" charset="0"/>
                            </a:rPr>
                            <m:t>+</m:t>
                          </m:r>
                          <m:limLow>
                            <m:limLowPr>
                              <m:ctrlPr>
                                <a:rPr lang="en-US" i="1">
                                  <a:latin typeface="Cambria Math" charset="0"/>
                                </a:rPr>
                              </m:ctrlPr>
                            </m:limLowPr>
                            <m:e>
                              <m:r>
                                <m:rPr>
                                  <m:sty m:val="p"/>
                                </m:rPr>
                                <a:rPr lang="en-US">
                                  <a:latin typeface="Cambria Math" charset="0"/>
                                </a:rPr>
                                <m:t>max</m:t>
                              </m:r>
                            </m:e>
                            <m:lim>
                              <m:r>
                                <m:rPr>
                                  <m:sty m:val="p"/>
                                </m:rPr>
                                <a:rPr lang="en-US">
                                  <a:latin typeface="Cambria Math" charset="0"/>
                                </a:rPr>
                                <m:t>c</m:t>
                              </m:r>
                            </m:lim>
                          </m:limLow>
                          <m:r>
                            <m:rPr>
                              <m:nor/>
                            </m:rPr>
                            <a:rPr lang="en-US" dirty="0"/>
                            <m:t> </m:t>
                          </m:r>
                          <m:sSubSup>
                            <m:sSubSupPr>
                              <m:ctrlPr>
                                <a:rPr lang="en-US" b="0" i="1" dirty="0" smtClean="0">
                                  <a:latin typeface="Cambria Math" charset="0"/>
                                </a:rPr>
                              </m:ctrlPr>
                            </m:sSubSupPr>
                            <m:e>
                              <m:r>
                                <a:rPr lang="en-US" b="0" i="1" dirty="0" smtClean="0">
                                  <a:latin typeface="Cambria Math" charset="0"/>
                                </a:rPr>
                                <m:t>𝑄</m:t>
                              </m:r>
                            </m:e>
                            <m:sub>
                              <m:r>
                                <m:rPr>
                                  <m:sty m:val="p"/>
                                </m:rPr>
                                <a:rPr lang="en-US" b="0" i="0" dirty="0" smtClean="0">
                                  <a:latin typeface="Cambria Math" charset="0"/>
                                </a:rPr>
                                <m:t>meta</m:t>
                              </m:r>
                            </m:sub>
                            <m:sup>
                              <m:r>
                                <a:rPr lang="en-US" b="0" i="1" dirty="0" smtClean="0">
                                  <a:latin typeface="Cambria Math" charset="0"/>
                                </a:rPr>
                                <m:t>⋆</m:t>
                              </m:r>
                            </m:sup>
                          </m:sSubSup>
                          <m:r>
                            <a:rPr lang="en-US" b="0" i="1" dirty="0" smtClean="0">
                              <a:latin typeface="Cambria Math" charset="0"/>
                            </a:rPr>
                            <m:t>(</m:t>
                          </m:r>
                          <m:sSub>
                            <m:sSubPr>
                              <m:ctrlPr>
                                <a:rPr lang="en-US" b="0" i="1" dirty="0" smtClean="0">
                                  <a:latin typeface="Cambria Math" charset="0"/>
                                </a:rPr>
                              </m:ctrlPr>
                            </m:sSubPr>
                            <m:e>
                              <m:r>
                                <a:rPr lang="en-US" b="0" i="1" dirty="0" smtClean="0">
                                  <a:latin typeface="Cambria Math" charset="0"/>
                                </a:rPr>
                                <m:t>𝐵</m:t>
                              </m:r>
                            </m:e>
                            <m:sub>
                              <m:r>
                                <a:rPr lang="en-US" b="0" i="1" dirty="0" smtClean="0">
                                  <a:latin typeface="Cambria Math" charset="0"/>
                                </a:rPr>
                                <m:t>𝑡</m:t>
                              </m:r>
                              <m:r>
                                <a:rPr lang="en-US" b="0" i="1" dirty="0" smtClean="0">
                                  <a:latin typeface="Cambria Math" charset="0"/>
                                </a:rPr>
                                <m:t>+1</m:t>
                              </m:r>
                            </m:sub>
                          </m:sSub>
                          <m:r>
                            <a:rPr lang="en-US" b="0" i="1" dirty="0" smtClean="0">
                              <a:latin typeface="Cambria Math" charset="0"/>
                            </a:rPr>
                            <m:t>,</m:t>
                          </m:r>
                          <m:r>
                            <a:rPr lang="en-US" b="0" i="1" dirty="0" smtClean="0">
                              <a:latin typeface="Cambria Math" charset="0"/>
                            </a:rPr>
                            <m:t>𝑐</m:t>
                          </m:r>
                          <m:r>
                            <a:rPr lang="en-US" b="0" i="1" dirty="0" smtClean="0">
                              <a:latin typeface="Cambria Math" charset="0"/>
                            </a:rPr>
                            <m:t>)</m:t>
                          </m:r>
                        </m:e>
                      </m:d>
                    </m:oMath>
                  </m:oMathPara>
                </a14:m>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B71B6317-4C1F-2D45-957F-23095F2C68BC}" type="slidenum">
              <a:rPr lang="en-US" smtClean="0"/>
              <a:t>17</a:t>
            </a:fld>
            <a:endParaRPr lang="en-US"/>
          </a:p>
        </p:txBody>
      </p:sp>
    </p:spTree>
    <p:extLst>
      <p:ext uri="{BB962C8B-B14F-4D97-AF65-F5344CB8AC3E}">
        <p14:creationId xmlns:p14="http://schemas.microsoft.com/office/powerpoint/2010/main" val="20773516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31" y="218823"/>
            <a:ext cx="8872538" cy="1325563"/>
          </a:xfrm>
        </p:spPr>
        <p:txBody>
          <a:bodyPr/>
          <a:lstStyle/>
          <a:p>
            <a:r>
              <a:rPr lang="en-US" dirty="0" smtClean="0"/>
              <a:t>Solving meta-level MDPs</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02336" y="1496441"/>
                <a:ext cx="9692639" cy="1941704"/>
              </a:xfrm>
            </p:spPr>
            <p:txBody>
              <a:bodyPr>
                <a:normAutofit/>
              </a:bodyPr>
              <a:lstStyle/>
              <a:p>
                <a:pPr marL="0" indent="0" defTabSz="4173046" fontAlgn="auto">
                  <a:spcBef>
                    <a:spcPts val="0"/>
                  </a:spcBef>
                  <a:spcAft>
                    <a:spcPts val="2401"/>
                  </a:spcAft>
                  <a:buNone/>
                  <a:defRPr/>
                </a:pPr>
                <a:r>
                  <a:rPr lang="en-US" dirty="0" smtClean="0">
                    <a:solidFill>
                      <a:schemeClr val="tx1"/>
                    </a:solidFill>
                    <a:latin typeface="Avenir Book" charset="0"/>
                    <a:ea typeface="Avenir Book" charset="0"/>
                    <a:cs typeface="Avenir Book" charset="0"/>
                    <a:sym typeface="WP IconicSymbolsA"/>
                  </a:rPr>
                  <a:t>Linear approximation to </a:t>
                </a:r>
                <a14:m>
                  <m:oMath xmlns:m="http://schemas.openxmlformats.org/officeDocument/2006/math">
                    <m:sSubSup>
                      <m:sSubSupPr>
                        <m:ctrlPr>
                          <a:rPr lang="en-US" i="1">
                            <a:solidFill>
                              <a:schemeClr val="tx1"/>
                            </a:solidFill>
                            <a:latin typeface="Cambria Math" charset="0"/>
                            <a:ea typeface="Avenir Heavy" charset="0"/>
                            <a:cs typeface="Avenir Heavy" charset="0"/>
                            <a:sym typeface="WP IconicSymbolsA"/>
                          </a:rPr>
                        </m:ctrlPr>
                      </m:sSubSupPr>
                      <m:e>
                        <m:r>
                          <a:rPr lang="en-US" i="1">
                            <a:solidFill>
                              <a:schemeClr val="tx1"/>
                            </a:solidFill>
                            <a:latin typeface="Cambria Math" charset="0"/>
                            <a:ea typeface="Avenir Heavy" charset="0"/>
                            <a:cs typeface="Avenir Heavy" charset="0"/>
                            <a:sym typeface="WP IconicSymbolsA"/>
                          </a:rPr>
                          <m:t>𝑄</m:t>
                        </m:r>
                      </m:e>
                      <m:sub>
                        <m:r>
                          <m:rPr>
                            <m:sty m:val="p"/>
                          </m:rPr>
                          <a:rPr lang="en-US">
                            <a:solidFill>
                              <a:schemeClr val="tx1"/>
                            </a:solidFill>
                            <a:latin typeface="Cambria Math" charset="0"/>
                            <a:ea typeface="Avenir Heavy" charset="0"/>
                            <a:cs typeface="Avenir Heavy" charset="0"/>
                            <a:sym typeface="WP IconicSymbolsA"/>
                          </a:rPr>
                          <m:t>meta</m:t>
                        </m:r>
                      </m:sub>
                      <m:sup>
                        <m:r>
                          <a:rPr lang="en-US" i="1">
                            <a:solidFill>
                              <a:schemeClr val="tx1"/>
                            </a:solidFill>
                            <a:latin typeface="Cambria Math" charset="0"/>
                            <a:ea typeface="Avenir Heavy" charset="0"/>
                            <a:cs typeface="Avenir Heavy" charset="0"/>
                            <a:sym typeface="WP IconicSymbolsA"/>
                          </a:rPr>
                          <m:t>⋆</m:t>
                        </m:r>
                      </m:sup>
                    </m:sSubSup>
                  </m:oMath>
                </a14:m>
                <a:r>
                  <a:rPr lang="en-US" dirty="0">
                    <a:solidFill>
                      <a:schemeClr val="tx1"/>
                    </a:solidFill>
                    <a:latin typeface="Cambria Math" charset="0"/>
                    <a:ea typeface="Avenir Heavy" charset="0"/>
                    <a:cs typeface="Avenir Heavy" charset="0"/>
                    <a:sym typeface="WP IconicSymbolsA"/>
                  </a:rPr>
                  <a:t>:</a:t>
                </a:r>
                <a:r>
                  <a:rPr lang="en-US" dirty="0" smtClean="0">
                    <a:solidFill>
                      <a:schemeClr val="tx1"/>
                    </a:solidFill>
                    <a:latin typeface="Cambria Math" charset="0"/>
                    <a:ea typeface="Avenir Heavy" charset="0"/>
                    <a:cs typeface="Avenir Heavy" charset="0"/>
                    <a:sym typeface="WP IconicSymbolsA"/>
                  </a:rPr>
                  <a:t/>
                </a:r>
                <a:br>
                  <a:rPr lang="en-US" dirty="0" smtClean="0">
                    <a:solidFill>
                      <a:schemeClr val="tx1"/>
                    </a:solidFill>
                    <a:latin typeface="Cambria Math" charset="0"/>
                    <a:ea typeface="Avenir Heavy" charset="0"/>
                    <a:cs typeface="Avenir Heavy" charset="0"/>
                    <a:sym typeface="WP IconicSymbolsA"/>
                  </a:rPr>
                </a:br>
                <a14:m>
                  <m:oMathPara xmlns:m="http://schemas.openxmlformats.org/officeDocument/2006/math">
                    <m:oMathParaPr>
                      <m:jc m:val="centerGroup"/>
                    </m:oMathParaPr>
                    <m:oMath xmlns:m="http://schemas.openxmlformats.org/officeDocument/2006/math">
                      <m:sSubSup>
                        <m:sSubSupPr>
                          <m:ctrlPr>
                            <a:rPr lang="en-US" sz="3100" i="1">
                              <a:solidFill>
                                <a:schemeClr val="tx1"/>
                              </a:solidFill>
                              <a:latin typeface="Cambria Math" charset="0"/>
                              <a:ea typeface="Avenir Heavy" charset="0"/>
                              <a:cs typeface="Avenir Heavy" charset="0"/>
                              <a:sym typeface="WP IconicSymbolsA"/>
                            </a:rPr>
                          </m:ctrlPr>
                        </m:sSubSupPr>
                        <m:e>
                          <m:r>
                            <a:rPr lang="en-US" sz="3100" i="1">
                              <a:solidFill>
                                <a:schemeClr val="tx1"/>
                              </a:solidFill>
                              <a:latin typeface="Cambria Math" charset="0"/>
                              <a:ea typeface="Avenir Heavy" charset="0"/>
                              <a:cs typeface="Avenir Heavy" charset="0"/>
                              <a:sym typeface="WP IconicSymbolsA"/>
                            </a:rPr>
                            <m:t>𝑄</m:t>
                          </m:r>
                        </m:e>
                        <m:sub>
                          <m:r>
                            <m:rPr>
                              <m:sty m:val="p"/>
                            </m:rPr>
                            <a:rPr lang="en-US" sz="3100">
                              <a:solidFill>
                                <a:schemeClr val="tx1"/>
                              </a:solidFill>
                              <a:latin typeface="Cambria Math" charset="0"/>
                              <a:ea typeface="Avenir Heavy" charset="0"/>
                              <a:cs typeface="Avenir Heavy" charset="0"/>
                              <a:sym typeface="WP IconicSymbolsA"/>
                            </a:rPr>
                            <m:t>meta</m:t>
                          </m:r>
                        </m:sub>
                        <m:sup>
                          <m:r>
                            <a:rPr lang="en-US" sz="3100" i="1">
                              <a:solidFill>
                                <a:schemeClr val="tx1"/>
                              </a:solidFill>
                              <a:latin typeface="Cambria Math" charset="0"/>
                              <a:ea typeface="Avenir Heavy" charset="0"/>
                              <a:cs typeface="Avenir Heavy" charset="0"/>
                              <a:sym typeface="WP IconicSymbolsA"/>
                            </a:rPr>
                            <m:t>⋆</m:t>
                          </m:r>
                        </m:sup>
                      </m:sSubSup>
                      <m:d>
                        <m:dPr>
                          <m:ctrlPr>
                            <a:rPr lang="en-US" sz="3100" i="1">
                              <a:solidFill>
                                <a:schemeClr val="tx1"/>
                              </a:solidFill>
                              <a:latin typeface="Cambria Math" charset="0"/>
                              <a:ea typeface="Avenir Heavy" charset="0"/>
                              <a:cs typeface="Avenir Heavy" charset="0"/>
                              <a:sym typeface="WP IconicSymbolsA"/>
                            </a:rPr>
                          </m:ctrlPr>
                        </m:dPr>
                        <m:e>
                          <m:r>
                            <a:rPr lang="en-US" sz="3100" i="1">
                              <a:solidFill>
                                <a:schemeClr val="tx1"/>
                              </a:solidFill>
                              <a:latin typeface="Cambria Math" charset="0"/>
                              <a:ea typeface="Avenir Heavy" charset="0"/>
                              <a:cs typeface="Avenir Heavy" charset="0"/>
                              <a:sym typeface="WP IconicSymbolsA"/>
                            </a:rPr>
                            <m:t>𝑏</m:t>
                          </m:r>
                          <m:r>
                            <a:rPr lang="en-US" sz="3100" i="1">
                              <a:solidFill>
                                <a:schemeClr val="tx1"/>
                              </a:solidFill>
                              <a:latin typeface="Cambria Math" charset="0"/>
                              <a:ea typeface="Avenir Heavy" charset="0"/>
                              <a:cs typeface="Avenir Heavy" charset="0"/>
                              <a:sym typeface="WP IconicSymbolsA"/>
                            </a:rPr>
                            <m:t>,</m:t>
                          </m:r>
                          <m:r>
                            <a:rPr lang="en-US" sz="3100" i="1">
                              <a:solidFill>
                                <a:schemeClr val="tx1"/>
                              </a:solidFill>
                              <a:latin typeface="Cambria Math" charset="0"/>
                              <a:ea typeface="Avenir Heavy" charset="0"/>
                              <a:cs typeface="Avenir Heavy" charset="0"/>
                              <a:sym typeface="WP IconicSymbolsA"/>
                            </a:rPr>
                            <m:t>𝑐</m:t>
                          </m:r>
                        </m:e>
                      </m:d>
                      <m:r>
                        <a:rPr lang="en-US" sz="3100" i="1">
                          <a:solidFill>
                            <a:schemeClr val="tx1"/>
                          </a:solidFill>
                          <a:latin typeface="Cambria Math" charset="0"/>
                          <a:ea typeface="Avenir Heavy" charset="0"/>
                          <a:cs typeface="Avenir Heavy" charset="0"/>
                          <a:sym typeface="WP IconicSymbolsA"/>
                        </a:rPr>
                        <m:t>≈</m:t>
                      </m:r>
                      <m:nary>
                        <m:naryPr>
                          <m:chr m:val="∑"/>
                          <m:supHide m:val="on"/>
                          <m:ctrlPr>
                            <a:rPr lang="en-US" sz="3100" i="1">
                              <a:solidFill>
                                <a:schemeClr val="tx1"/>
                              </a:solidFill>
                              <a:latin typeface="Cambria Math" charset="0"/>
                              <a:ea typeface="Avenir Heavy" charset="0"/>
                              <a:cs typeface="Avenir Heavy" charset="0"/>
                              <a:sym typeface="WP IconicSymbolsA"/>
                            </a:rPr>
                          </m:ctrlPr>
                        </m:naryPr>
                        <m:sub>
                          <m:r>
                            <a:rPr lang="en-US" sz="3100" i="1">
                              <a:solidFill>
                                <a:schemeClr val="tx1"/>
                              </a:solidFill>
                              <a:latin typeface="Cambria Math" charset="0"/>
                              <a:ea typeface="Avenir Heavy" charset="0"/>
                              <a:cs typeface="Avenir Heavy" charset="0"/>
                              <a:sym typeface="WP IconicSymbolsA"/>
                            </a:rPr>
                            <m:t>𝑘</m:t>
                          </m:r>
                        </m:sub>
                        <m:sup/>
                        <m:e>
                          <m:sSub>
                            <m:sSubPr>
                              <m:ctrlPr>
                                <a:rPr lang="en-US" sz="3100" i="1">
                                  <a:solidFill>
                                    <a:schemeClr val="tx1"/>
                                  </a:solidFill>
                                  <a:latin typeface="Cambria Math" charset="0"/>
                                  <a:ea typeface="Avenir Heavy" charset="0"/>
                                  <a:cs typeface="Avenir Heavy" charset="0"/>
                                  <a:sym typeface="WP IconicSymbolsA"/>
                                </a:rPr>
                              </m:ctrlPr>
                            </m:sSubPr>
                            <m:e>
                              <m:r>
                                <a:rPr lang="en-US" sz="3100" i="1">
                                  <a:solidFill>
                                    <a:schemeClr val="tx1"/>
                                  </a:solidFill>
                                  <a:latin typeface="Cambria Math" charset="0"/>
                                  <a:ea typeface="Avenir Heavy" charset="0"/>
                                  <a:cs typeface="Avenir Heavy" charset="0"/>
                                  <a:sym typeface="WP IconicSymbolsA"/>
                                </a:rPr>
                                <m:t>𝑤</m:t>
                              </m:r>
                            </m:e>
                            <m:sub>
                              <m:r>
                                <a:rPr lang="en-US" sz="3100" i="1">
                                  <a:solidFill>
                                    <a:schemeClr val="tx1"/>
                                  </a:solidFill>
                                  <a:latin typeface="Cambria Math" charset="0"/>
                                  <a:ea typeface="Avenir Heavy" charset="0"/>
                                  <a:cs typeface="Avenir Heavy" charset="0"/>
                                  <a:sym typeface="WP IconicSymbolsA"/>
                                </a:rPr>
                                <m:t>𝑘</m:t>
                              </m:r>
                            </m:sub>
                          </m:sSub>
                          <m:r>
                            <a:rPr lang="en-US" sz="3100" i="1">
                              <a:solidFill>
                                <a:schemeClr val="tx1"/>
                              </a:solidFill>
                              <a:latin typeface="Cambria Math" charset="0"/>
                              <a:ea typeface="Avenir Heavy" charset="0"/>
                              <a:cs typeface="Avenir Heavy" charset="0"/>
                              <a:sym typeface="WP IconicSymbolsA"/>
                            </a:rPr>
                            <m:t>⋅</m:t>
                          </m:r>
                          <m:sSub>
                            <m:sSubPr>
                              <m:ctrlPr>
                                <a:rPr lang="en-US" sz="3100" i="1">
                                  <a:solidFill>
                                    <a:schemeClr val="tx1"/>
                                  </a:solidFill>
                                  <a:latin typeface="Cambria Math" charset="0"/>
                                  <a:ea typeface="Avenir Heavy" charset="0"/>
                                  <a:cs typeface="Avenir Heavy" charset="0"/>
                                  <a:sym typeface="WP IconicSymbolsA"/>
                                </a:rPr>
                              </m:ctrlPr>
                            </m:sSubPr>
                            <m:e>
                              <m:r>
                                <a:rPr lang="en-US" sz="3100" i="1">
                                  <a:solidFill>
                                    <a:schemeClr val="tx1"/>
                                  </a:solidFill>
                                  <a:latin typeface="Cambria Math" charset="0"/>
                                  <a:ea typeface="Avenir Heavy" charset="0"/>
                                  <a:cs typeface="Avenir Heavy" charset="0"/>
                                  <a:sym typeface="WP IconicSymbolsA"/>
                                </a:rPr>
                                <m:t>𝑓</m:t>
                              </m:r>
                            </m:e>
                            <m:sub>
                              <m:r>
                                <a:rPr lang="en-US" sz="3100" i="1">
                                  <a:solidFill>
                                    <a:schemeClr val="tx1"/>
                                  </a:solidFill>
                                  <a:latin typeface="Cambria Math" charset="0"/>
                                  <a:ea typeface="Avenir Heavy" charset="0"/>
                                  <a:cs typeface="Avenir Heavy" charset="0"/>
                                  <a:sym typeface="WP IconicSymbolsA"/>
                                </a:rPr>
                                <m:t>𝑘</m:t>
                              </m:r>
                            </m:sub>
                          </m:sSub>
                          <m:d>
                            <m:dPr>
                              <m:ctrlPr>
                                <a:rPr lang="en-US" sz="3100" i="1">
                                  <a:solidFill>
                                    <a:schemeClr val="tx1"/>
                                  </a:solidFill>
                                  <a:latin typeface="Cambria Math" charset="0"/>
                                  <a:ea typeface="Avenir Heavy" charset="0"/>
                                  <a:cs typeface="Avenir Heavy" charset="0"/>
                                  <a:sym typeface="WP IconicSymbolsA"/>
                                </a:rPr>
                              </m:ctrlPr>
                            </m:dPr>
                            <m:e>
                              <m:r>
                                <a:rPr lang="en-US" sz="3100" i="1">
                                  <a:solidFill>
                                    <a:schemeClr val="tx1"/>
                                  </a:solidFill>
                                  <a:latin typeface="Cambria Math" charset="0"/>
                                  <a:ea typeface="Avenir Heavy" charset="0"/>
                                  <a:cs typeface="Avenir Heavy" charset="0"/>
                                  <a:sym typeface="WP IconicSymbolsA"/>
                                </a:rPr>
                                <m:t>𝑏</m:t>
                              </m:r>
                              <m:r>
                                <a:rPr lang="en-US" sz="3100" i="1">
                                  <a:solidFill>
                                    <a:schemeClr val="tx1"/>
                                  </a:solidFill>
                                  <a:latin typeface="Cambria Math" charset="0"/>
                                  <a:ea typeface="Avenir Heavy" charset="0"/>
                                  <a:cs typeface="Avenir Heavy" charset="0"/>
                                  <a:sym typeface="WP IconicSymbolsA"/>
                                </a:rPr>
                                <m:t>,</m:t>
                              </m:r>
                              <m:r>
                                <a:rPr lang="en-US" sz="3100" i="1">
                                  <a:solidFill>
                                    <a:schemeClr val="tx1"/>
                                  </a:solidFill>
                                  <a:latin typeface="Cambria Math" charset="0"/>
                                  <a:ea typeface="Avenir Heavy" charset="0"/>
                                  <a:cs typeface="Avenir Heavy" charset="0"/>
                                  <a:sym typeface="WP IconicSymbolsA"/>
                                </a:rPr>
                                <m:t>𝑐</m:t>
                              </m:r>
                            </m:e>
                          </m:d>
                        </m:e>
                      </m:nary>
                      <m:r>
                        <a:rPr lang="en-US" sz="3100" i="1">
                          <a:solidFill>
                            <a:schemeClr val="tx1"/>
                          </a:solidFill>
                          <a:latin typeface="Cambria Math" charset="0"/>
                          <a:ea typeface="Avenir Heavy" charset="0"/>
                          <a:cs typeface="Avenir Heavy" charset="0"/>
                          <a:sym typeface="WP IconicSymbolsA"/>
                        </a:rPr>
                        <m:t>,  </m:t>
                      </m:r>
                      <m:r>
                        <a:rPr lang="en-US" sz="3100" i="1">
                          <a:solidFill>
                            <a:schemeClr val="tx1"/>
                          </a:solidFill>
                          <a:latin typeface="Cambria Math" charset="0"/>
                          <a:ea typeface="Avenir Heavy" charset="0"/>
                          <a:cs typeface="Avenir Heavy" charset="0"/>
                          <a:sym typeface="WP IconicSymbolsA"/>
                        </a:rPr>
                        <m:t>𝑃</m:t>
                      </m:r>
                      <m:d>
                        <m:dPr>
                          <m:ctrlPr>
                            <a:rPr lang="en-US" sz="3100" i="1">
                              <a:solidFill>
                                <a:schemeClr val="tx1"/>
                              </a:solidFill>
                              <a:latin typeface="Cambria Math" charset="0"/>
                              <a:ea typeface="Avenir Heavy" charset="0"/>
                              <a:cs typeface="Avenir Heavy" charset="0"/>
                              <a:sym typeface="WP IconicSymbolsA"/>
                            </a:rPr>
                          </m:ctrlPr>
                        </m:dPr>
                        <m:e>
                          <m:r>
                            <a:rPr lang="en-US" sz="3100" b="1" i="1">
                              <a:solidFill>
                                <a:schemeClr val="tx1"/>
                              </a:solidFill>
                              <a:latin typeface="Cambria Math" charset="0"/>
                              <a:ea typeface="Avenir Heavy" charset="0"/>
                              <a:cs typeface="Avenir Heavy" charset="0"/>
                              <a:sym typeface="WP IconicSymbolsA"/>
                            </a:rPr>
                            <m:t>𝒘</m:t>
                          </m:r>
                        </m:e>
                      </m:d>
                      <m:r>
                        <a:rPr lang="en-US" sz="3100" i="1">
                          <a:solidFill>
                            <a:schemeClr val="tx1"/>
                          </a:solidFill>
                          <a:latin typeface="Cambria Math" charset="0"/>
                          <a:ea typeface="Avenir Heavy" charset="0"/>
                          <a:cs typeface="Avenir Heavy" charset="0"/>
                          <a:sym typeface="WP IconicSymbolsA"/>
                        </a:rPr>
                        <m:t>=</m:t>
                      </m:r>
                      <m:r>
                        <a:rPr lang="en-US" sz="3100" i="1">
                          <a:solidFill>
                            <a:schemeClr val="tx1"/>
                          </a:solidFill>
                          <a:latin typeface="Cambria Math" charset="0"/>
                          <a:ea typeface="Avenir Heavy" charset="0"/>
                          <a:cs typeface="Avenir Heavy" charset="0"/>
                          <a:sym typeface="WP IconicSymbolsA"/>
                        </a:rPr>
                        <m:t>𝑁</m:t>
                      </m:r>
                      <m:r>
                        <a:rPr lang="en-US" sz="3100" i="1">
                          <a:solidFill>
                            <a:schemeClr val="tx1"/>
                          </a:solidFill>
                          <a:latin typeface="Cambria Math" charset="0"/>
                          <a:ea typeface="Avenir Heavy" charset="0"/>
                          <a:cs typeface="Avenir Heavy" charset="0"/>
                          <a:sym typeface="WP IconicSymbolsA"/>
                        </a:rPr>
                        <m:t>(</m:t>
                      </m:r>
                      <m:r>
                        <a:rPr lang="en-US" sz="3100" b="1" i="1">
                          <a:solidFill>
                            <a:schemeClr val="tx1"/>
                          </a:solidFill>
                          <a:latin typeface="Cambria Math" charset="0"/>
                          <a:ea typeface="Avenir Heavy" charset="0"/>
                          <a:cs typeface="Avenir Heavy" charset="0"/>
                          <a:sym typeface="WP IconicSymbolsA"/>
                        </a:rPr>
                        <m:t>𝟎</m:t>
                      </m:r>
                      <m:r>
                        <a:rPr lang="en-US" sz="3100" b="1" i="1">
                          <a:solidFill>
                            <a:schemeClr val="tx1"/>
                          </a:solidFill>
                          <a:latin typeface="Cambria Math" charset="0"/>
                          <a:ea typeface="Avenir Heavy" charset="0"/>
                          <a:cs typeface="Avenir Heavy" charset="0"/>
                          <a:sym typeface="WP IconicSymbolsA"/>
                        </a:rPr>
                        <m:t>,</m:t>
                      </m:r>
                      <m:r>
                        <a:rPr lang="en-US" sz="3100" i="1">
                          <a:solidFill>
                            <a:schemeClr val="tx1"/>
                          </a:solidFill>
                          <a:latin typeface="Cambria Math" charset="0"/>
                          <a:ea typeface="Avenir Heavy" charset="0"/>
                          <a:cs typeface="Avenir Heavy" charset="0"/>
                          <a:sym typeface="WP IconicSymbolsA"/>
                        </a:rPr>
                        <m:t>𝜎</m:t>
                      </m:r>
                      <m:r>
                        <a:rPr lang="en-US" sz="3100" i="1">
                          <a:solidFill>
                            <a:schemeClr val="tx1"/>
                          </a:solidFill>
                          <a:latin typeface="Cambria Math" charset="0"/>
                          <a:ea typeface="Avenir Heavy" charset="0"/>
                          <a:cs typeface="Avenir Heavy" charset="0"/>
                          <a:sym typeface="WP IconicSymbolsA"/>
                        </a:rPr>
                        <m:t>⋅</m:t>
                      </m:r>
                      <m:r>
                        <a:rPr lang="en-US" sz="3100" b="1">
                          <a:solidFill>
                            <a:schemeClr val="tx1"/>
                          </a:solidFill>
                          <a:latin typeface="Cambria Math" charset="0"/>
                          <a:ea typeface="Avenir Heavy" charset="0"/>
                          <a:cs typeface="Avenir Heavy" charset="0"/>
                          <a:sym typeface="WP IconicSymbolsA"/>
                        </a:rPr>
                        <m:t>𝐈𝐝</m:t>
                      </m:r>
                      <m:r>
                        <a:rPr lang="en-US" sz="3100" i="1">
                          <a:solidFill>
                            <a:schemeClr val="tx1"/>
                          </a:solidFill>
                          <a:latin typeface="Cambria Math" charset="0"/>
                          <a:ea typeface="Avenir Heavy" charset="0"/>
                          <a:cs typeface="Avenir Heavy" charset="0"/>
                          <a:sym typeface="WP IconicSymbolsA"/>
                        </a:rPr>
                        <m:t>)</m:t>
                      </m:r>
                    </m:oMath>
                  </m:oMathPara>
                </a14:m>
                <a:endParaRPr lang="de-DE" sz="3100" dirty="0">
                  <a:solidFill>
                    <a:schemeClr val="tx1"/>
                  </a:solidFill>
                  <a:latin typeface="Avenir Heavy" charset="0"/>
                  <a:ea typeface="Avenir Heavy" charset="0"/>
                  <a:cs typeface="Avenir Heavy" charset="0"/>
                  <a:sym typeface="WP IconicSymbolsA"/>
                </a:endParaRPr>
              </a:p>
              <a:p>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02336" y="1496441"/>
                <a:ext cx="9692639" cy="1941704"/>
              </a:xfrm>
              <a:blipFill rotWithShape="0">
                <a:blip r:embed="rId2"/>
                <a:stretch>
                  <a:fillRect l="-1258" t="-6270"/>
                </a:stretch>
              </a:blipFill>
            </p:spPr>
            <p:txBody>
              <a:bodyPr/>
              <a:lstStyle/>
              <a:p>
                <a:r>
                  <a:rPr lang="en-US">
                    <a:noFill/>
                  </a:rPr>
                  <a:t> </a:t>
                </a:r>
              </a:p>
            </p:txBody>
          </p:sp>
        </mc:Fallback>
      </mc:AlternateContent>
      <p:sp>
        <p:nvSpPr>
          <p:cNvPr id="4" name="Curved Right Arrow 3"/>
          <p:cNvSpPr/>
          <p:nvPr/>
        </p:nvSpPr>
        <p:spPr>
          <a:xfrm rot="10800000">
            <a:off x="7842326" y="3895344"/>
            <a:ext cx="1073508" cy="2517503"/>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mc:Choice xmlns:a14="http://schemas.microsoft.com/office/drawing/2010/main" Requires="a14">
          <p:sp>
            <p:nvSpPr>
              <p:cNvPr id="5" name="Rectangle 4"/>
              <p:cNvSpPr/>
              <p:nvPr/>
            </p:nvSpPr>
            <p:spPr>
              <a:xfrm>
                <a:off x="707230" y="3318999"/>
                <a:ext cx="7519144" cy="3217612"/>
              </a:xfrm>
              <a:prstGeom prst="rect">
                <a:avLst/>
              </a:prstGeom>
            </p:spPr>
            <p:txBody>
              <a:bodyPr wrap="square">
                <a:spAutoFit/>
              </a:bodyPr>
              <a:lstStyle/>
              <a:p>
                <a:pPr algn="just" defTabSz="4173046" fontAlgn="auto">
                  <a:spcBef>
                    <a:spcPts val="0"/>
                  </a:spcBef>
                  <a:spcAft>
                    <a:spcPts val="2401"/>
                  </a:spcAft>
                  <a:defRPr/>
                </a:pPr>
                <a:r>
                  <a:rPr lang="de-DE" sz="2400" dirty="0">
                    <a:latin typeface="Avenir Book" charset="0"/>
                    <a:ea typeface="Avenir Book" charset="0"/>
                    <a:cs typeface="Avenir Book" charset="0"/>
                    <a:sym typeface="WP IconicSymbolsA"/>
                  </a:rPr>
                  <a:t>Learn</a:t>
                </a:r>
                <a:r>
                  <a:rPr lang="de-DE" sz="2400" dirty="0">
                    <a:latin typeface="Avenir Book" charset="0"/>
                    <a:ea typeface="Avenir Book" charset="0"/>
                    <a:cs typeface="Avenir Book" charset="0"/>
                    <a:sym typeface="WP IconicSymbolsA"/>
                  </a:rPr>
                  <a:t> </a:t>
                </a:r>
                <a:r>
                  <a:rPr lang="de-DE" sz="2400" dirty="0" err="1">
                    <a:latin typeface="Avenir Book" charset="0"/>
                    <a:ea typeface="Avenir Book" charset="0"/>
                    <a:cs typeface="Avenir Book" charset="0"/>
                    <a:sym typeface="WP IconicSymbolsA"/>
                  </a:rPr>
                  <a:t>weights</a:t>
                </a:r>
                <a:r>
                  <a:rPr lang="de-DE" sz="2400" dirty="0">
                    <a:latin typeface="Avenir Book" charset="0"/>
                    <a:ea typeface="Avenir Book" charset="0"/>
                    <a:cs typeface="Avenir Book" charset="0"/>
                    <a:sym typeface="WP IconicSymbolsA"/>
                  </a:rPr>
                  <a:t> </a:t>
                </a:r>
                <a:r>
                  <a:rPr lang="de-DE" sz="2400" dirty="0" err="1">
                    <a:latin typeface="Avenir Book" charset="0"/>
                    <a:ea typeface="Avenir Book" charset="0"/>
                    <a:cs typeface="Avenir Book" charset="0"/>
                    <a:sym typeface="WP IconicSymbolsA"/>
                  </a:rPr>
                  <a:t>by</a:t>
                </a:r>
                <a:r>
                  <a:rPr lang="de-DE" sz="2400" dirty="0">
                    <a:latin typeface="Avenir Book" charset="0"/>
                    <a:ea typeface="Avenir Book" charset="0"/>
                    <a:cs typeface="Avenir Book" charset="0"/>
                    <a:sym typeface="WP IconicSymbolsA"/>
                  </a:rPr>
                  <a:t> </a:t>
                </a:r>
                <a:r>
                  <a:rPr lang="de-DE" sz="2400" dirty="0" err="1">
                    <a:latin typeface="Avenir Book" charset="0"/>
                    <a:ea typeface="Avenir Book" charset="0"/>
                    <a:cs typeface="Avenir Book" charset="0"/>
                    <a:sym typeface="WP IconicSymbolsA"/>
                  </a:rPr>
                  <a:t>Bayesian</a:t>
                </a:r>
                <a:r>
                  <a:rPr lang="de-DE" sz="2400" dirty="0">
                    <a:latin typeface="Avenir Book" charset="0"/>
                    <a:ea typeface="Avenir Book" charset="0"/>
                    <a:cs typeface="Avenir Book" charset="0"/>
                    <a:sym typeface="WP IconicSymbolsA"/>
                  </a:rPr>
                  <a:t> SARSA:</a:t>
                </a:r>
              </a:p>
              <a:p>
                <a:pPr algn="just" defTabSz="4173046">
                  <a:spcAft>
                    <a:spcPts val="2401"/>
                  </a:spcAft>
                  <a:defRPr/>
                </a:pPr>
                <a:r>
                  <a:rPr lang="en-US" sz="2400" dirty="0">
                    <a:latin typeface="Avenir Book" charset="0"/>
                    <a:ea typeface="Avenir Book" charset="0"/>
                    <a:cs typeface="Avenir Book" charset="0"/>
                    <a:sym typeface="WP IconicSymbolsA"/>
                  </a:rPr>
                  <a:t>   1. Select computations by Thompson sampling:</a:t>
                </a:r>
                <a:endParaRPr lang="en-US" sz="2400" i="1" dirty="0">
                  <a:latin typeface="Avenir Book" charset="0"/>
                  <a:ea typeface="Avenir Book" charset="0"/>
                  <a:cs typeface="Avenir Book" charset="0"/>
                  <a:sym typeface="WP IconicSymbolsA"/>
                </a:endParaRPr>
              </a:p>
              <a:p>
                <a:pPr algn="just" defTabSz="4173046">
                  <a:spcAft>
                    <a:spcPts val="2401"/>
                  </a:spcAft>
                  <a:defRPr/>
                </a:pPr>
                <a:r>
                  <a:rPr lang="en-US" sz="2400" dirty="0">
                    <a:ea typeface="Avenir Heavy" charset="0"/>
                    <a:cs typeface="Avenir Heavy" charset="0"/>
                    <a:sym typeface="WP IconicSymbolsA"/>
                  </a:rPr>
                  <a:t>       </a:t>
                </a:r>
                <a14:m>
                  <m:oMath xmlns:m="http://schemas.openxmlformats.org/officeDocument/2006/math">
                    <m:sSub>
                      <m:sSubPr>
                        <m:ctrlPr>
                          <a:rPr lang="en-US" sz="2400" i="1">
                            <a:latin typeface="Cambria Math" charset="0"/>
                            <a:ea typeface="Avenir Heavy" charset="0"/>
                            <a:cs typeface="Avenir Heavy" charset="0"/>
                            <a:sym typeface="WP IconicSymbolsA"/>
                          </a:rPr>
                        </m:ctrlPr>
                      </m:sSubPr>
                      <m:e>
                        <m:r>
                          <a:rPr lang="en-US" sz="2400" i="1">
                            <a:latin typeface="Cambria Math" charset="0"/>
                            <a:ea typeface="Avenir Heavy" charset="0"/>
                            <a:cs typeface="Avenir Heavy" charset="0"/>
                            <a:sym typeface="WP IconicSymbolsA"/>
                          </a:rPr>
                          <m:t>𝑐</m:t>
                        </m:r>
                      </m:e>
                      <m:sub>
                        <m:r>
                          <a:rPr lang="en-US" sz="2400" i="1">
                            <a:latin typeface="Cambria Math" charset="0"/>
                            <a:ea typeface="Avenir Heavy" charset="0"/>
                            <a:cs typeface="Avenir Heavy" charset="0"/>
                            <a:sym typeface="WP IconicSymbolsA"/>
                          </a:rPr>
                          <m:t>𝑡</m:t>
                        </m:r>
                      </m:sub>
                    </m:sSub>
                    <m:r>
                      <a:rPr lang="en-US" sz="2400" i="1">
                        <a:latin typeface="Cambria Math" charset="0"/>
                        <a:ea typeface="Avenir Heavy" charset="0"/>
                        <a:cs typeface="Avenir Heavy" charset="0"/>
                        <a:sym typeface="WP IconicSymbolsA"/>
                      </a:rPr>
                      <m:t>=</m:t>
                    </m:r>
                    <m:sSub>
                      <m:sSubPr>
                        <m:ctrlPr>
                          <a:rPr lang="en-US" sz="2400" i="1">
                            <a:latin typeface="Cambria Math" charset="0"/>
                            <a:ea typeface="Avenir Heavy" charset="0"/>
                            <a:cs typeface="Avenir Heavy" charset="0"/>
                            <a:sym typeface="WP IconicSymbolsA"/>
                          </a:rPr>
                        </m:ctrlPr>
                      </m:sSubPr>
                      <m:e>
                        <m:r>
                          <m:rPr>
                            <m:sty m:val="p"/>
                          </m:rPr>
                          <a:rPr lang="en-US" sz="2400">
                            <a:latin typeface="Cambria Math" charset="0"/>
                            <a:ea typeface="Avenir Heavy" charset="0"/>
                            <a:cs typeface="Avenir Heavy" charset="0"/>
                            <a:sym typeface="WP IconicSymbolsA"/>
                          </a:rPr>
                          <m:t>argmax</m:t>
                        </m:r>
                      </m:e>
                      <m:sub>
                        <m:r>
                          <m:rPr>
                            <m:sty m:val="p"/>
                          </m:rPr>
                          <a:rPr lang="en-US" sz="2400">
                            <a:latin typeface="Cambria Math" charset="0"/>
                            <a:ea typeface="Avenir Heavy" charset="0"/>
                            <a:cs typeface="Avenir Heavy" charset="0"/>
                            <a:sym typeface="WP IconicSymbolsA"/>
                          </a:rPr>
                          <m:t>c</m:t>
                        </m:r>
                      </m:sub>
                    </m:sSub>
                    <m:r>
                      <a:rPr lang="en-US" sz="2400">
                        <a:latin typeface="Cambria Math" charset="0"/>
                        <a:ea typeface="Avenir Heavy" charset="0"/>
                        <a:cs typeface="Avenir Heavy" charset="0"/>
                        <a:sym typeface="WP IconicSymbolsA"/>
                      </a:rPr>
                      <m:t> </m:t>
                    </m:r>
                    <m:sSup>
                      <m:sSupPr>
                        <m:ctrlPr>
                          <a:rPr lang="en-US" sz="2400" i="1">
                            <a:latin typeface="Cambria Math" charset="0"/>
                            <a:ea typeface="Avenir Heavy" charset="0"/>
                            <a:cs typeface="Avenir Heavy" charset="0"/>
                            <a:sym typeface="WP IconicSymbolsA"/>
                          </a:rPr>
                        </m:ctrlPr>
                      </m:sSupPr>
                      <m:e>
                        <m:acc>
                          <m:accPr>
                            <m:chr m:val="̃"/>
                            <m:ctrlPr>
                              <a:rPr lang="en-US" sz="2400" b="1" i="1">
                                <a:latin typeface="Cambria Math" charset="0"/>
                                <a:ea typeface="Avenir Heavy" charset="0"/>
                                <a:cs typeface="Avenir Heavy" charset="0"/>
                                <a:sym typeface="WP IconicSymbolsA"/>
                              </a:rPr>
                            </m:ctrlPr>
                          </m:accPr>
                          <m:e>
                            <m:r>
                              <a:rPr lang="en-US" sz="2400" b="1">
                                <a:latin typeface="Cambria Math" charset="0"/>
                                <a:ea typeface="Avenir Heavy" charset="0"/>
                                <a:cs typeface="Avenir Heavy" charset="0"/>
                                <a:sym typeface="WP IconicSymbolsA"/>
                              </a:rPr>
                              <m:t>𝐰</m:t>
                            </m:r>
                          </m:e>
                        </m:acc>
                      </m:e>
                      <m:sup>
                        <m:r>
                          <m:rPr>
                            <m:sty m:val="p"/>
                          </m:rPr>
                          <a:rPr lang="en-US" sz="2400">
                            <a:latin typeface="Cambria Math" charset="0"/>
                            <a:ea typeface="Avenir Heavy" charset="0"/>
                            <a:cs typeface="Avenir Heavy" charset="0"/>
                            <a:sym typeface="WP IconicSymbolsA"/>
                          </a:rPr>
                          <m:t>t</m:t>
                        </m:r>
                      </m:sup>
                    </m:sSup>
                    <m:r>
                      <a:rPr lang="en-US" sz="2400" i="1">
                        <a:latin typeface="Cambria Math" charset="0"/>
                        <a:ea typeface="Avenir Heavy" charset="0"/>
                        <a:cs typeface="Avenir Heavy" charset="0"/>
                        <a:sym typeface="WP IconicSymbolsA"/>
                      </a:rPr>
                      <m:t>⋅</m:t>
                    </m:r>
                    <m:r>
                      <a:rPr lang="en-US" sz="2400" i="1" dirty="0">
                        <a:latin typeface="Cambria Math" charset="0"/>
                        <a:ea typeface="Avenir Heavy" charset="0"/>
                        <a:cs typeface="Avenir Heavy" charset="0"/>
                        <a:sym typeface="WP IconicSymbolsA"/>
                      </a:rPr>
                      <m:t>𝑓</m:t>
                    </m:r>
                    <m:r>
                      <a:rPr lang="en-US" sz="2400" i="1" dirty="0">
                        <a:latin typeface="Cambria Math" charset="0"/>
                        <a:ea typeface="Avenir Heavy" charset="0"/>
                        <a:cs typeface="Avenir Heavy" charset="0"/>
                        <a:sym typeface="WP IconicSymbolsA"/>
                      </a:rPr>
                      <m:t>(</m:t>
                    </m:r>
                    <m:sSub>
                      <m:sSubPr>
                        <m:ctrlPr>
                          <a:rPr lang="en-US" sz="2400" i="1" dirty="0">
                            <a:latin typeface="Cambria Math" charset="0"/>
                            <a:ea typeface="Avenir Heavy" charset="0"/>
                            <a:cs typeface="Avenir Heavy" charset="0"/>
                            <a:sym typeface="WP IconicSymbolsA"/>
                          </a:rPr>
                        </m:ctrlPr>
                      </m:sSubPr>
                      <m:e>
                        <m:r>
                          <a:rPr lang="en-US" sz="2400" i="1" dirty="0">
                            <a:latin typeface="Cambria Math" charset="0"/>
                            <a:ea typeface="Avenir Heavy" charset="0"/>
                            <a:cs typeface="Avenir Heavy" charset="0"/>
                            <a:sym typeface="WP IconicSymbolsA"/>
                          </a:rPr>
                          <m:t>𝑏</m:t>
                        </m:r>
                      </m:e>
                      <m:sub>
                        <m:r>
                          <a:rPr lang="en-US" sz="2400" i="1" dirty="0">
                            <a:latin typeface="Cambria Math" charset="0"/>
                            <a:ea typeface="Avenir Heavy" charset="0"/>
                            <a:cs typeface="Avenir Heavy" charset="0"/>
                            <a:sym typeface="WP IconicSymbolsA"/>
                          </a:rPr>
                          <m:t>𝑡</m:t>
                        </m:r>
                      </m:sub>
                    </m:sSub>
                    <m:r>
                      <a:rPr lang="en-US" sz="2400" i="1" dirty="0">
                        <a:latin typeface="Cambria Math" charset="0"/>
                        <a:ea typeface="Avenir Heavy" charset="0"/>
                        <a:cs typeface="Avenir Heavy" charset="0"/>
                        <a:sym typeface="WP IconicSymbolsA"/>
                      </a:rPr>
                      <m:t>,</m:t>
                    </m:r>
                    <m:r>
                      <a:rPr lang="en-US" sz="2400" i="1" dirty="0">
                        <a:latin typeface="Cambria Math" charset="0"/>
                        <a:ea typeface="Avenir Heavy" charset="0"/>
                        <a:cs typeface="Avenir Heavy" charset="0"/>
                        <a:sym typeface="WP IconicSymbolsA"/>
                      </a:rPr>
                      <m:t>𝑐</m:t>
                    </m:r>
                    <m:r>
                      <a:rPr lang="en-US" sz="2400" i="1" dirty="0">
                        <a:latin typeface="Cambria Math" charset="0"/>
                        <a:ea typeface="Avenir Heavy" charset="0"/>
                        <a:cs typeface="Avenir Heavy" charset="0"/>
                        <a:sym typeface="WP IconicSymbolsA"/>
                      </a:rPr>
                      <m:t>)</m:t>
                    </m:r>
                  </m:oMath>
                </a14:m>
                <a:r>
                  <a:rPr lang="de-DE" sz="2400" dirty="0">
                    <a:latin typeface="Avenir Heavy" charset="0"/>
                    <a:ea typeface="Avenir Heavy" charset="0"/>
                    <a:cs typeface="Avenir Heavy" charset="0"/>
                    <a:sym typeface="WP IconicSymbolsA"/>
                  </a:rPr>
                  <a:t> </a:t>
                </a:r>
                <a:r>
                  <a:rPr lang="de-DE" sz="2400" dirty="0" err="1">
                    <a:latin typeface="Avenir Book" charset="0"/>
                    <a:ea typeface="Avenir Book" charset="0"/>
                    <a:cs typeface="Avenir Book" charset="0"/>
                    <a:sym typeface="WP IconicSymbolsA"/>
                  </a:rPr>
                  <a:t>with</a:t>
                </a:r>
                <a:r>
                  <a:rPr lang="de-DE" sz="2400" dirty="0">
                    <a:latin typeface="Avenir Heavy" charset="0"/>
                    <a:ea typeface="Avenir Heavy" charset="0"/>
                    <a:cs typeface="Avenir Heavy" charset="0"/>
                    <a:sym typeface="WP IconicSymbolsA"/>
                  </a:rPr>
                  <a:t> </a:t>
                </a:r>
                <a14:m>
                  <m:oMath xmlns:m="http://schemas.openxmlformats.org/officeDocument/2006/math">
                    <m:acc>
                      <m:accPr>
                        <m:chr m:val="̃"/>
                        <m:ctrlPr>
                          <a:rPr lang="en-US" sz="2400" i="1">
                            <a:latin typeface="Cambria Math" charset="0"/>
                            <a:ea typeface="Avenir Heavy" charset="0"/>
                            <a:cs typeface="Avenir Heavy" charset="0"/>
                            <a:sym typeface="WP IconicSymbolsA"/>
                          </a:rPr>
                        </m:ctrlPr>
                      </m:accPr>
                      <m:e>
                        <m:r>
                          <a:rPr lang="en-US" sz="2400" b="1" i="1">
                            <a:latin typeface="Cambria Math" charset="0"/>
                            <a:ea typeface="Avenir Heavy" charset="0"/>
                            <a:cs typeface="Avenir Heavy" charset="0"/>
                            <a:sym typeface="WP IconicSymbolsA"/>
                          </a:rPr>
                          <m:t>𝒘</m:t>
                        </m:r>
                      </m:e>
                    </m:acc>
                    <m:r>
                      <a:rPr lang="en-US" sz="2400" b="1" i="1" dirty="0">
                        <a:latin typeface="Cambria Math" charset="0"/>
                        <a:ea typeface="Avenir Book" charset="0"/>
                        <a:cs typeface="Avenir Book" charset="0"/>
                        <a:sym typeface="WP IconicSymbolsA"/>
                      </a:rPr>
                      <m:t>∼</m:t>
                    </m:r>
                    <m:r>
                      <a:rPr lang="en-US" sz="2400" i="1">
                        <a:latin typeface="Cambria Math" charset="0"/>
                        <a:ea typeface="Avenir Heavy" charset="0"/>
                        <a:cs typeface="Avenir Heavy" charset="0"/>
                        <a:sym typeface="WP IconicSymbolsA"/>
                      </a:rPr>
                      <m:t>𝑃</m:t>
                    </m:r>
                    <m:d>
                      <m:dPr>
                        <m:ctrlPr>
                          <a:rPr lang="en-US" sz="2400" i="1">
                            <a:latin typeface="Cambria Math" charset="0"/>
                            <a:ea typeface="Avenir Heavy" charset="0"/>
                            <a:cs typeface="Avenir Heavy" charset="0"/>
                            <a:sym typeface="WP IconicSymbolsA"/>
                          </a:rPr>
                        </m:ctrlPr>
                      </m:dPr>
                      <m:e>
                        <m:r>
                          <a:rPr lang="en-US" sz="2400" b="1" i="1">
                            <a:latin typeface="Cambria Math" charset="0"/>
                            <a:ea typeface="Avenir Heavy" charset="0"/>
                            <a:cs typeface="Avenir Heavy" charset="0"/>
                            <a:sym typeface="WP IconicSymbolsA"/>
                          </a:rPr>
                          <m:t>𝒘</m:t>
                        </m:r>
                      </m:e>
                      <m:e>
                        <m:sSub>
                          <m:sSubPr>
                            <m:ctrlPr>
                              <a:rPr lang="en-US" sz="2400" i="1">
                                <a:latin typeface="Cambria Math" charset="0"/>
                                <a:ea typeface="Avenir Heavy" charset="0"/>
                                <a:cs typeface="Avenir Heavy" charset="0"/>
                                <a:sym typeface="WP IconicSymbolsA"/>
                              </a:rPr>
                            </m:ctrlPr>
                          </m:sSubPr>
                          <m:e>
                            <m:r>
                              <a:rPr lang="en-US" sz="2400" i="1">
                                <a:latin typeface="Cambria Math" charset="0"/>
                                <a:ea typeface="Avenir Heavy" charset="0"/>
                                <a:cs typeface="Avenir Heavy" charset="0"/>
                                <a:sym typeface="WP IconicSymbolsA"/>
                              </a:rPr>
                              <m:t>𝐸</m:t>
                            </m:r>
                          </m:e>
                          <m:sub>
                            <m:r>
                              <a:rPr lang="en-US" sz="2400" i="1">
                                <a:latin typeface="Cambria Math" charset="0"/>
                                <a:ea typeface="Avenir Heavy" charset="0"/>
                                <a:cs typeface="Avenir Heavy" charset="0"/>
                                <a:sym typeface="WP IconicSymbolsA"/>
                              </a:rPr>
                              <m:t>1,⋯,</m:t>
                            </m:r>
                            <m:r>
                              <a:rPr lang="en-US" sz="2400" i="1">
                                <a:latin typeface="Cambria Math" charset="0"/>
                                <a:ea typeface="Avenir Heavy" charset="0"/>
                                <a:cs typeface="Avenir Heavy" charset="0"/>
                                <a:sym typeface="WP IconicSymbolsA"/>
                              </a:rPr>
                              <m:t>𝑡</m:t>
                            </m:r>
                            <m:r>
                              <a:rPr lang="en-US" sz="2400" i="1">
                                <a:latin typeface="Cambria Math" charset="0"/>
                                <a:ea typeface="Avenir Heavy" charset="0"/>
                                <a:cs typeface="Avenir Heavy" charset="0"/>
                                <a:sym typeface="WP IconicSymbolsA"/>
                              </a:rPr>
                              <m:t>−1</m:t>
                            </m:r>
                          </m:sub>
                        </m:sSub>
                      </m:e>
                    </m:d>
                  </m:oMath>
                </a14:m>
                <a:endParaRPr lang="de-DE" sz="2400" dirty="0">
                  <a:latin typeface="Avenir Book" charset="0"/>
                  <a:ea typeface="Avenir Book" charset="0"/>
                  <a:cs typeface="Avenir Book" charset="0"/>
                  <a:sym typeface="WP IconicSymbolsA"/>
                </a:endParaRPr>
              </a:p>
              <a:p>
                <a:pPr algn="just" defTabSz="4173046">
                  <a:spcAft>
                    <a:spcPts val="2401"/>
                  </a:spcAft>
                  <a:defRPr/>
                </a:pPr>
                <a:r>
                  <a:rPr lang="de-DE" sz="2400" dirty="0">
                    <a:latin typeface="Avenir Book" charset="0"/>
                    <a:ea typeface="Avenir Book" charset="0"/>
                    <a:cs typeface="Avenir Book" charset="0"/>
                    <a:sym typeface="WP IconicSymbolsA"/>
                  </a:rPr>
                  <a:t>   2. </a:t>
                </a:r>
                <a14:m>
                  <m:oMath xmlns:m="http://schemas.openxmlformats.org/officeDocument/2006/math">
                    <m:acc>
                      <m:accPr>
                        <m:chr m:val="̂"/>
                        <m:ctrlPr>
                          <a:rPr lang="en-US" sz="2400" i="1">
                            <a:latin typeface="Cambria Math" charset="0"/>
                            <a:ea typeface="Avenir Heavy" charset="0"/>
                            <a:cs typeface="Avenir Heavy" charset="0"/>
                            <a:sym typeface="WP IconicSymbolsA"/>
                          </a:rPr>
                        </m:ctrlPr>
                      </m:accPr>
                      <m:e>
                        <m:r>
                          <a:rPr lang="en-US" sz="2400" i="1">
                            <a:latin typeface="Cambria Math" charset="0"/>
                            <a:ea typeface="Avenir Heavy" charset="0"/>
                            <a:cs typeface="Avenir Heavy" charset="0"/>
                            <a:sym typeface="WP IconicSymbolsA"/>
                          </a:rPr>
                          <m:t>𝑞</m:t>
                        </m:r>
                      </m:e>
                    </m:acc>
                    <m:r>
                      <a:rPr lang="en-US" sz="2400" b="1" i="1" dirty="0">
                        <a:latin typeface="Cambria Math" charset="0"/>
                        <a:ea typeface="Avenir Heavy" charset="0"/>
                        <a:cs typeface="Avenir Heavy" charset="0"/>
                        <a:sym typeface="WP IconicSymbolsA"/>
                      </a:rPr>
                      <m:t>=</m:t>
                    </m:r>
                    <m:sSub>
                      <m:sSubPr>
                        <m:ctrlPr>
                          <a:rPr lang="en-US" sz="2400" i="1" dirty="0">
                            <a:latin typeface="Cambria Math" charset="0"/>
                            <a:ea typeface="Avenir Heavy" charset="0"/>
                            <a:cs typeface="Avenir Heavy" charset="0"/>
                            <a:sym typeface="WP IconicSymbolsA"/>
                          </a:rPr>
                        </m:ctrlPr>
                      </m:sSubPr>
                      <m:e>
                        <m:r>
                          <a:rPr lang="en-US" sz="2400" i="1" dirty="0">
                            <a:latin typeface="Cambria Math" charset="0"/>
                            <a:ea typeface="Avenir Heavy" charset="0"/>
                            <a:cs typeface="Avenir Heavy" charset="0"/>
                            <a:sym typeface="WP IconicSymbolsA"/>
                          </a:rPr>
                          <m:t>𝑟</m:t>
                        </m:r>
                      </m:e>
                      <m:sub>
                        <m:r>
                          <m:rPr>
                            <m:sty m:val="p"/>
                          </m:rPr>
                          <a:rPr lang="en-US" sz="2400" dirty="0">
                            <a:latin typeface="Cambria Math" charset="0"/>
                            <a:ea typeface="Avenir Heavy" charset="0"/>
                            <a:cs typeface="Avenir Heavy" charset="0"/>
                            <a:sym typeface="WP IconicSymbolsA"/>
                          </a:rPr>
                          <m:t>meta</m:t>
                        </m:r>
                      </m:sub>
                    </m:sSub>
                    <m:d>
                      <m:dPr>
                        <m:ctrlPr>
                          <a:rPr lang="en-US" sz="2400" i="1" dirty="0">
                            <a:latin typeface="Cambria Math" charset="0"/>
                            <a:ea typeface="Avenir Heavy" charset="0"/>
                            <a:cs typeface="Avenir Heavy" charset="0"/>
                            <a:sym typeface="WP IconicSymbolsA"/>
                          </a:rPr>
                        </m:ctrlPr>
                      </m:dPr>
                      <m:e>
                        <m:r>
                          <a:rPr lang="en-US" sz="2400" i="1" dirty="0">
                            <a:latin typeface="Cambria Math" charset="0"/>
                            <a:ea typeface="Avenir Heavy" charset="0"/>
                            <a:cs typeface="Avenir Heavy" charset="0"/>
                            <a:sym typeface="WP IconicSymbolsA"/>
                          </a:rPr>
                          <m:t>𝑏</m:t>
                        </m:r>
                        <m:r>
                          <a:rPr lang="en-US" sz="2400" i="1" dirty="0">
                            <a:latin typeface="Cambria Math" charset="0"/>
                            <a:ea typeface="Avenir Heavy" charset="0"/>
                            <a:cs typeface="Avenir Heavy" charset="0"/>
                            <a:sym typeface="WP IconicSymbolsA"/>
                          </a:rPr>
                          <m:t>,</m:t>
                        </m:r>
                        <m:r>
                          <a:rPr lang="en-US" sz="2400" i="1" dirty="0">
                            <a:latin typeface="Cambria Math" charset="0"/>
                            <a:ea typeface="Avenir Heavy" charset="0"/>
                            <a:cs typeface="Avenir Heavy" charset="0"/>
                            <a:sym typeface="WP IconicSymbolsA"/>
                          </a:rPr>
                          <m:t>𝑐</m:t>
                        </m:r>
                      </m:e>
                    </m:d>
                    <m:r>
                      <a:rPr lang="en-US" sz="2400" i="1" dirty="0">
                        <a:latin typeface="Cambria Math" charset="0"/>
                        <a:ea typeface="Avenir Heavy" charset="0"/>
                        <a:cs typeface="Avenir Heavy" charset="0"/>
                        <a:sym typeface="WP IconicSymbolsA"/>
                      </a:rPr>
                      <m:t>+</m:t>
                    </m:r>
                    <m:sSubSup>
                      <m:sSubSupPr>
                        <m:ctrlPr>
                          <a:rPr lang="en-US" sz="2400" i="1" dirty="0">
                            <a:latin typeface="Cambria Math" charset="0"/>
                            <a:ea typeface="Avenir Heavy" charset="0"/>
                            <a:cs typeface="Avenir Heavy" charset="0"/>
                            <a:sym typeface="WP IconicSymbolsA"/>
                          </a:rPr>
                        </m:ctrlPr>
                      </m:sSubSupPr>
                      <m:e>
                        <m:r>
                          <a:rPr lang="en-US" sz="2400" i="1" dirty="0">
                            <a:latin typeface="Cambria Math" charset="0"/>
                            <a:ea typeface="Avenir Heavy" charset="0"/>
                            <a:cs typeface="Avenir Heavy" charset="0"/>
                            <a:sym typeface="WP IconicSymbolsA"/>
                          </a:rPr>
                          <m:t>𝜇</m:t>
                        </m:r>
                      </m:e>
                      <m:sub>
                        <m:r>
                          <a:rPr lang="en-US" sz="2400" i="1" dirty="0">
                            <a:latin typeface="Cambria Math" charset="0"/>
                            <a:ea typeface="Avenir Heavy" charset="0"/>
                            <a:cs typeface="Avenir Heavy" charset="0"/>
                            <a:sym typeface="WP IconicSymbolsA"/>
                          </a:rPr>
                          <m:t>𝑤</m:t>
                        </m:r>
                      </m:sub>
                      <m:sup>
                        <m:r>
                          <a:rPr lang="en-US" sz="2400" i="1" dirty="0">
                            <a:latin typeface="Cambria Math" charset="0"/>
                            <a:ea typeface="Avenir Heavy" charset="0"/>
                            <a:cs typeface="Avenir Heavy" charset="0"/>
                            <a:sym typeface="WP IconicSymbolsA"/>
                          </a:rPr>
                          <m:t>𝑡</m:t>
                        </m:r>
                      </m:sup>
                    </m:sSubSup>
                    <m:r>
                      <a:rPr lang="en-US" sz="2400" i="1" dirty="0">
                        <a:latin typeface="Cambria Math" charset="0"/>
                        <a:ea typeface="Avenir Heavy" charset="0"/>
                        <a:cs typeface="Avenir Heavy" charset="0"/>
                        <a:sym typeface="WP IconicSymbolsA"/>
                      </a:rPr>
                      <m:t>⋅</m:t>
                    </m:r>
                    <m:r>
                      <a:rPr lang="en-US" sz="2400" i="1" dirty="0">
                        <a:latin typeface="Cambria Math" charset="0"/>
                        <a:ea typeface="Avenir Heavy" charset="0"/>
                        <a:cs typeface="Avenir Heavy" charset="0"/>
                        <a:sym typeface="WP IconicSymbolsA"/>
                      </a:rPr>
                      <m:t>𝑓</m:t>
                    </m:r>
                    <m:r>
                      <a:rPr lang="en-US" sz="2400" i="1" dirty="0">
                        <a:latin typeface="Cambria Math" charset="0"/>
                        <a:ea typeface="Avenir Heavy" charset="0"/>
                        <a:cs typeface="Avenir Heavy" charset="0"/>
                        <a:sym typeface="WP IconicSymbolsA"/>
                      </a:rPr>
                      <m:t>(</m:t>
                    </m:r>
                    <m:sSub>
                      <m:sSubPr>
                        <m:ctrlPr>
                          <a:rPr lang="en-US" sz="2400" i="1" dirty="0">
                            <a:latin typeface="Cambria Math" charset="0"/>
                            <a:ea typeface="Avenir Heavy" charset="0"/>
                            <a:cs typeface="Avenir Heavy" charset="0"/>
                            <a:sym typeface="WP IconicSymbolsA"/>
                          </a:rPr>
                        </m:ctrlPr>
                      </m:sSubPr>
                      <m:e>
                        <m:r>
                          <a:rPr lang="en-US" sz="2400" i="1" dirty="0">
                            <a:latin typeface="Cambria Math" charset="0"/>
                            <a:ea typeface="Avenir Heavy" charset="0"/>
                            <a:cs typeface="Avenir Heavy" charset="0"/>
                            <a:sym typeface="WP IconicSymbolsA"/>
                          </a:rPr>
                          <m:t>𝑏</m:t>
                        </m:r>
                      </m:e>
                      <m:sub>
                        <m:r>
                          <a:rPr lang="en-US" sz="2400" i="1" dirty="0">
                            <a:latin typeface="Cambria Math" charset="0"/>
                            <a:ea typeface="Avenir Heavy" charset="0"/>
                            <a:cs typeface="Avenir Heavy" charset="0"/>
                            <a:sym typeface="WP IconicSymbolsA"/>
                          </a:rPr>
                          <m:t>𝑡</m:t>
                        </m:r>
                        <m:r>
                          <a:rPr lang="en-US" sz="2400" i="1" dirty="0">
                            <a:latin typeface="Cambria Math" charset="0"/>
                            <a:ea typeface="Avenir Heavy" charset="0"/>
                            <a:cs typeface="Avenir Heavy" charset="0"/>
                            <a:sym typeface="WP IconicSymbolsA"/>
                          </a:rPr>
                          <m:t>+1</m:t>
                        </m:r>
                      </m:sub>
                    </m:sSub>
                    <m:r>
                      <a:rPr lang="en-US" sz="2400" i="1" dirty="0">
                        <a:latin typeface="Cambria Math" charset="0"/>
                        <a:ea typeface="Avenir Heavy" charset="0"/>
                        <a:cs typeface="Avenir Heavy" charset="0"/>
                        <a:sym typeface="WP IconicSymbolsA"/>
                      </a:rPr>
                      <m:t>,</m:t>
                    </m:r>
                    <m:sSub>
                      <m:sSubPr>
                        <m:ctrlPr>
                          <a:rPr lang="en-US" sz="2400" i="1" dirty="0">
                            <a:latin typeface="Cambria Math" charset="0"/>
                            <a:ea typeface="Avenir Heavy" charset="0"/>
                            <a:cs typeface="Avenir Heavy" charset="0"/>
                            <a:sym typeface="WP IconicSymbolsA"/>
                          </a:rPr>
                        </m:ctrlPr>
                      </m:sSubPr>
                      <m:e>
                        <m:r>
                          <a:rPr lang="en-US" sz="2400" i="1" dirty="0">
                            <a:latin typeface="Cambria Math" charset="0"/>
                            <a:ea typeface="Avenir Heavy" charset="0"/>
                            <a:cs typeface="Avenir Heavy" charset="0"/>
                            <a:sym typeface="WP IconicSymbolsA"/>
                          </a:rPr>
                          <m:t>𝑐</m:t>
                        </m:r>
                      </m:e>
                      <m:sub>
                        <m:r>
                          <a:rPr lang="en-US" sz="2400" i="1" dirty="0">
                            <a:latin typeface="Cambria Math" charset="0"/>
                            <a:ea typeface="Avenir Heavy" charset="0"/>
                            <a:cs typeface="Avenir Heavy" charset="0"/>
                            <a:sym typeface="WP IconicSymbolsA"/>
                          </a:rPr>
                          <m:t>𝑡</m:t>
                        </m:r>
                        <m:r>
                          <a:rPr lang="en-US" sz="2400" i="1" dirty="0">
                            <a:latin typeface="Cambria Math" charset="0"/>
                            <a:ea typeface="Avenir Heavy" charset="0"/>
                            <a:cs typeface="Avenir Heavy" charset="0"/>
                            <a:sym typeface="WP IconicSymbolsA"/>
                          </a:rPr>
                          <m:t>+1</m:t>
                        </m:r>
                      </m:sub>
                    </m:sSub>
                    <m:r>
                      <a:rPr lang="en-US" sz="2400" i="1" dirty="0">
                        <a:latin typeface="Cambria Math" charset="0"/>
                        <a:ea typeface="Avenir Heavy" charset="0"/>
                        <a:cs typeface="Avenir Heavy" charset="0"/>
                        <a:sym typeface="WP IconicSymbolsA"/>
                      </a:rPr>
                      <m:t>)</m:t>
                    </m:r>
                  </m:oMath>
                </a14:m>
                <a:endParaRPr lang="de-DE" sz="2400" dirty="0">
                  <a:latin typeface="Avenir Book" charset="0"/>
                  <a:ea typeface="Avenir Book" charset="0"/>
                  <a:cs typeface="Avenir Book" charset="0"/>
                  <a:sym typeface="WP IconicSymbolsA"/>
                </a:endParaRPr>
              </a:p>
              <a:p>
                <a:pPr algn="just" defTabSz="4173046">
                  <a:spcAft>
                    <a:spcPts val="2401"/>
                  </a:spcAft>
                  <a:defRPr/>
                </a:pPr>
                <a:r>
                  <a:rPr lang="en-US" sz="2400" dirty="0">
                    <a:latin typeface="Avenir Book" charset="0"/>
                    <a:ea typeface="Avenir Book" charset="0"/>
                    <a:cs typeface="Avenir Book" charset="0"/>
                    <a:sym typeface="WP IconicSymbolsA"/>
                  </a:rPr>
                  <a:t>   3. </a:t>
                </a:r>
                <a14:m>
                  <m:oMath xmlns:m="http://schemas.openxmlformats.org/officeDocument/2006/math">
                    <m:r>
                      <a:rPr lang="en-US" sz="2400" i="1">
                        <a:latin typeface="Cambria Math" charset="0"/>
                        <a:ea typeface="Avenir Heavy" charset="0"/>
                        <a:cs typeface="Avenir Heavy" charset="0"/>
                        <a:sym typeface="WP IconicSymbolsA"/>
                      </a:rPr>
                      <m:t>𝑃</m:t>
                    </m:r>
                    <m:d>
                      <m:dPr>
                        <m:ctrlPr>
                          <a:rPr lang="en-US" sz="2400" i="1">
                            <a:latin typeface="Cambria Math" charset="0"/>
                            <a:ea typeface="Avenir Heavy" charset="0"/>
                            <a:cs typeface="Avenir Heavy" charset="0"/>
                            <a:sym typeface="WP IconicSymbolsA"/>
                          </a:rPr>
                        </m:ctrlPr>
                      </m:dPr>
                      <m:e>
                        <m:r>
                          <a:rPr lang="en-US" sz="2400" b="1" i="1">
                            <a:latin typeface="Cambria Math" charset="0"/>
                            <a:ea typeface="Avenir Heavy" charset="0"/>
                            <a:cs typeface="Avenir Heavy" charset="0"/>
                            <a:sym typeface="WP IconicSymbolsA"/>
                          </a:rPr>
                          <m:t>𝒘</m:t>
                        </m:r>
                      </m:e>
                      <m:e>
                        <m:sSub>
                          <m:sSubPr>
                            <m:ctrlPr>
                              <a:rPr lang="en-US" sz="2400" i="1">
                                <a:latin typeface="Cambria Math" charset="0"/>
                                <a:ea typeface="Avenir Heavy" charset="0"/>
                                <a:cs typeface="Avenir Heavy" charset="0"/>
                                <a:sym typeface="WP IconicSymbolsA"/>
                              </a:rPr>
                            </m:ctrlPr>
                          </m:sSubPr>
                          <m:e>
                            <m:r>
                              <a:rPr lang="en-US" sz="2400" i="1">
                                <a:latin typeface="Cambria Math" charset="0"/>
                                <a:ea typeface="Avenir Heavy" charset="0"/>
                                <a:cs typeface="Avenir Heavy" charset="0"/>
                                <a:sym typeface="WP IconicSymbolsA"/>
                              </a:rPr>
                              <m:t>𝐸</m:t>
                            </m:r>
                          </m:e>
                          <m:sub>
                            <m:r>
                              <a:rPr lang="en-US" sz="2400" i="1">
                                <a:latin typeface="Cambria Math" charset="0"/>
                                <a:ea typeface="Avenir Heavy" charset="0"/>
                                <a:cs typeface="Avenir Heavy" charset="0"/>
                                <a:sym typeface="WP IconicSymbolsA"/>
                              </a:rPr>
                              <m:t>𝑛</m:t>
                            </m:r>
                          </m:sub>
                        </m:sSub>
                      </m:e>
                    </m:d>
                    <m:r>
                      <a:rPr lang="en-US" sz="2400" i="1">
                        <a:latin typeface="Cambria Math" charset="0"/>
                        <a:ea typeface="Avenir Heavy" charset="0"/>
                        <a:cs typeface="Avenir Heavy" charset="0"/>
                        <a:sym typeface="WP IconicSymbolsA"/>
                      </a:rPr>
                      <m:t>∝</m:t>
                    </m:r>
                    <m:r>
                      <a:rPr lang="en-US" sz="2400" i="1">
                        <a:latin typeface="Cambria Math" charset="0"/>
                        <a:ea typeface="Avenir Heavy" charset="0"/>
                        <a:cs typeface="Avenir Heavy" charset="0"/>
                        <a:sym typeface="WP IconicSymbolsA"/>
                      </a:rPr>
                      <m:t>𝑃</m:t>
                    </m:r>
                    <m:d>
                      <m:dPr>
                        <m:ctrlPr>
                          <a:rPr lang="en-US" sz="2400" i="1">
                            <a:latin typeface="Cambria Math" charset="0"/>
                            <a:ea typeface="Avenir Heavy" charset="0"/>
                            <a:cs typeface="Avenir Heavy" charset="0"/>
                            <a:sym typeface="WP IconicSymbolsA"/>
                          </a:rPr>
                        </m:ctrlPr>
                      </m:dPr>
                      <m:e>
                        <m:sSubSup>
                          <m:sSubSupPr>
                            <m:ctrlPr>
                              <a:rPr lang="en-US" sz="2400" i="1">
                                <a:latin typeface="Cambria Math" charset="0"/>
                                <a:ea typeface="Avenir Heavy" charset="0"/>
                                <a:cs typeface="Avenir Heavy" charset="0"/>
                                <a:sym typeface="WP IconicSymbolsA"/>
                              </a:rPr>
                            </m:ctrlPr>
                          </m:sSubSupPr>
                          <m:e>
                            <m:r>
                              <a:rPr lang="en-US" sz="2400" i="1">
                                <a:latin typeface="Cambria Math" charset="0"/>
                                <a:ea typeface="Avenir Heavy" charset="0"/>
                                <a:cs typeface="Avenir Heavy" charset="0"/>
                                <a:sym typeface="WP IconicSymbolsA"/>
                              </a:rPr>
                              <m:t>𝑄</m:t>
                            </m:r>
                          </m:e>
                          <m:sub>
                            <m:r>
                              <m:rPr>
                                <m:sty m:val="p"/>
                              </m:rPr>
                              <a:rPr lang="en-US" sz="2400">
                                <a:latin typeface="Cambria Math" charset="0"/>
                                <a:ea typeface="Avenir Heavy" charset="0"/>
                                <a:cs typeface="Avenir Heavy" charset="0"/>
                                <a:sym typeface="WP IconicSymbolsA"/>
                              </a:rPr>
                              <m:t>meta</m:t>
                            </m:r>
                          </m:sub>
                          <m:sup>
                            <m:r>
                              <a:rPr lang="en-US" sz="2400" i="1">
                                <a:latin typeface="Cambria Math" charset="0"/>
                                <a:ea typeface="Avenir Heavy" charset="0"/>
                                <a:cs typeface="Avenir Heavy" charset="0"/>
                                <a:sym typeface="WP IconicSymbolsA"/>
                              </a:rPr>
                              <m:t>⋆</m:t>
                            </m:r>
                          </m:sup>
                        </m:sSubSup>
                        <m:d>
                          <m:dPr>
                            <m:ctrlPr>
                              <a:rPr lang="en-US" sz="2400" i="1">
                                <a:latin typeface="Cambria Math" charset="0"/>
                                <a:ea typeface="Avenir Heavy" charset="0"/>
                                <a:cs typeface="Avenir Heavy" charset="0"/>
                                <a:sym typeface="WP IconicSymbolsA"/>
                              </a:rPr>
                            </m:ctrlPr>
                          </m:dPr>
                          <m:e>
                            <m:r>
                              <a:rPr lang="en-US" sz="2400" i="1">
                                <a:latin typeface="Cambria Math" charset="0"/>
                                <a:ea typeface="Avenir Heavy" charset="0"/>
                                <a:cs typeface="Avenir Heavy" charset="0"/>
                                <a:sym typeface="WP IconicSymbolsA"/>
                              </a:rPr>
                              <m:t>𝑏</m:t>
                            </m:r>
                            <m:r>
                              <a:rPr lang="en-US" sz="2400" i="1">
                                <a:latin typeface="Cambria Math" charset="0"/>
                                <a:ea typeface="Avenir Heavy" charset="0"/>
                                <a:cs typeface="Avenir Heavy" charset="0"/>
                                <a:sym typeface="WP IconicSymbolsA"/>
                              </a:rPr>
                              <m:t>,</m:t>
                            </m:r>
                            <m:r>
                              <a:rPr lang="en-US" sz="2400" i="1">
                                <a:latin typeface="Cambria Math" charset="0"/>
                                <a:ea typeface="Avenir Heavy" charset="0"/>
                                <a:cs typeface="Avenir Heavy" charset="0"/>
                                <a:sym typeface="WP IconicSymbolsA"/>
                              </a:rPr>
                              <m:t>𝑐</m:t>
                            </m:r>
                          </m:e>
                        </m:d>
                        <m:r>
                          <a:rPr lang="en-US" sz="2400" i="1">
                            <a:latin typeface="Cambria Math" charset="0"/>
                            <a:ea typeface="Avenir Heavy" charset="0"/>
                            <a:cs typeface="Avenir Heavy" charset="0"/>
                            <a:sym typeface="WP IconicSymbolsA"/>
                          </a:rPr>
                          <m:t>=</m:t>
                        </m:r>
                        <m:acc>
                          <m:accPr>
                            <m:chr m:val="̂"/>
                            <m:ctrlPr>
                              <a:rPr lang="en-US" sz="2400" i="1">
                                <a:latin typeface="Cambria Math" charset="0"/>
                                <a:ea typeface="Avenir Heavy" charset="0"/>
                                <a:cs typeface="Avenir Heavy" charset="0"/>
                                <a:sym typeface="WP IconicSymbolsA"/>
                              </a:rPr>
                            </m:ctrlPr>
                          </m:accPr>
                          <m:e>
                            <m:r>
                              <a:rPr lang="en-US" sz="2400" i="1">
                                <a:latin typeface="Cambria Math" charset="0"/>
                                <a:ea typeface="Avenir Heavy" charset="0"/>
                                <a:cs typeface="Avenir Heavy" charset="0"/>
                                <a:sym typeface="WP IconicSymbolsA"/>
                              </a:rPr>
                              <m:t>𝑞</m:t>
                            </m:r>
                          </m:e>
                        </m:acc>
                      </m:e>
                      <m:e>
                        <m:r>
                          <a:rPr lang="en-US" sz="2400" b="1" i="1">
                            <a:latin typeface="Cambria Math" charset="0"/>
                            <a:ea typeface="Avenir Heavy" charset="0"/>
                            <a:cs typeface="Avenir Heavy" charset="0"/>
                            <a:sym typeface="WP IconicSymbolsA"/>
                          </a:rPr>
                          <m:t>𝒘</m:t>
                        </m:r>
                      </m:e>
                    </m:d>
                    <m:r>
                      <a:rPr lang="en-US" sz="2400" i="1">
                        <a:latin typeface="Cambria Math" charset="0"/>
                        <a:ea typeface="Avenir Heavy" charset="0"/>
                        <a:cs typeface="Avenir Heavy" charset="0"/>
                        <a:sym typeface="WP IconicSymbolsA"/>
                      </a:rPr>
                      <m:t>⋅</m:t>
                    </m:r>
                    <m:r>
                      <a:rPr lang="en-US" sz="2400" i="1">
                        <a:latin typeface="Cambria Math" charset="0"/>
                        <a:ea typeface="Avenir Heavy" charset="0"/>
                        <a:cs typeface="Avenir Heavy" charset="0"/>
                        <a:sym typeface="WP IconicSymbolsA"/>
                      </a:rPr>
                      <m:t>𝑃</m:t>
                    </m:r>
                    <m:r>
                      <a:rPr lang="en-US" sz="2400" i="1">
                        <a:latin typeface="Cambria Math" charset="0"/>
                        <a:ea typeface="Avenir Heavy" charset="0"/>
                        <a:cs typeface="Avenir Heavy" charset="0"/>
                        <a:sym typeface="WP IconicSymbolsA"/>
                      </a:rPr>
                      <m:t>(</m:t>
                    </m:r>
                    <m:r>
                      <a:rPr lang="en-US" sz="2400" b="1" i="1">
                        <a:latin typeface="Cambria Math" charset="0"/>
                        <a:ea typeface="Avenir Heavy" charset="0"/>
                        <a:cs typeface="Avenir Heavy" charset="0"/>
                        <a:sym typeface="WP IconicSymbolsA"/>
                      </a:rPr>
                      <m:t>𝒘</m:t>
                    </m:r>
                    <m:r>
                      <a:rPr lang="en-US" sz="2400" i="1">
                        <a:latin typeface="Cambria Math" charset="0"/>
                        <a:ea typeface="Avenir Heavy" charset="0"/>
                        <a:cs typeface="Avenir Heavy" charset="0"/>
                        <a:sym typeface="WP IconicSymbolsA"/>
                      </a:rPr>
                      <m:t>|</m:t>
                    </m:r>
                    <m:sSub>
                      <m:sSubPr>
                        <m:ctrlPr>
                          <a:rPr lang="en-US" sz="2400" i="1">
                            <a:latin typeface="Cambria Math" charset="0"/>
                            <a:ea typeface="Avenir Heavy" charset="0"/>
                            <a:cs typeface="Avenir Heavy" charset="0"/>
                            <a:sym typeface="WP IconicSymbolsA"/>
                          </a:rPr>
                        </m:ctrlPr>
                      </m:sSubPr>
                      <m:e>
                        <m:r>
                          <a:rPr lang="en-US" sz="2400" i="1">
                            <a:latin typeface="Cambria Math" charset="0"/>
                            <a:ea typeface="Avenir Heavy" charset="0"/>
                            <a:cs typeface="Avenir Heavy" charset="0"/>
                            <a:sym typeface="WP IconicSymbolsA"/>
                          </a:rPr>
                          <m:t>𝐸</m:t>
                        </m:r>
                      </m:e>
                      <m:sub>
                        <m:r>
                          <a:rPr lang="en-US" sz="2400" i="1">
                            <a:latin typeface="Cambria Math" charset="0"/>
                            <a:ea typeface="Avenir Heavy" charset="0"/>
                            <a:cs typeface="Avenir Heavy" charset="0"/>
                            <a:sym typeface="WP IconicSymbolsA"/>
                          </a:rPr>
                          <m:t>𝑛</m:t>
                        </m:r>
                        <m:r>
                          <a:rPr lang="en-US" sz="2400" i="1">
                            <a:latin typeface="Cambria Math" charset="0"/>
                            <a:ea typeface="Avenir Heavy" charset="0"/>
                            <a:cs typeface="Avenir Heavy" charset="0"/>
                            <a:sym typeface="WP IconicSymbolsA"/>
                          </a:rPr>
                          <m:t>−1</m:t>
                        </m:r>
                      </m:sub>
                    </m:sSub>
                    <m:r>
                      <a:rPr lang="en-US" sz="2400" i="1">
                        <a:latin typeface="Cambria Math" charset="0"/>
                        <a:ea typeface="Avenir Heavy" charset="0"/>
                        <a:cs typeface="Avenir Heavy" charset="0"/>
                        <a:sym typeface="WP IconicSymbolsA"/>
                      </a:rPr>
                      <m:t>)</m:t>
                    </m:r>
                  </m:oMath>
                </a14:m>
                <a:endParaRPr lang="de-DE" sz="2400" dirty="0">
                  <a:latin typeface="Avenir Heavy" charset="0"/>
                  <a:ea typeface="Avenir Heavy" charset="0"/>
                  <a:cs typeface="Avenir Heavy" charset="0"/>
                  <a:sym typeface="WP IconicSymbolsA"/>
                </a:endParaRPr>
              </a:p>
            </p:txBody>
          </p:sp>
        </mc:Choice>
        <mc:Fallback>
          <p:sp>
            <p:nvSpPr>
              <p:cNvPr id="5" name="Rectangle 4"/>
              <p:cNvSpPr>
                <a:spLocks noRot="1" noChangeAspect="1" noMove="1" noResize="1" noEditPoints="1" noAdjustHandles="1" noChangeArrowheads="1" noChangeShapeType="1" noTextEdit="1"/>
              </p:cNvSpPr>
              <p:nvPr/>
            </p:nvSpPr>
            <p:spPr>
              <a:xfrm>
                <a:off x="707230" y="3318999"/>
                <a:ext cx="7519144" cy="3217612"/>
              </a:xfrm>
              <a:prstGeom prst="rect">
                <a:avLst/>
              </a:prstGeom>
              <a:blipFill rotWithShape="0">
                <a:blip r:embed="rId3"/>
                <a:stretch>
                  <a:fillRect l="-1217" t="-1515" b="-3598"/>
                </a:stretch>
              </a:blipFill>
            </p:spPr>
            <p:txBody>
              <a:bodyPr/>
              <a:lstStyle/>
              <a:p>
                <a:r>
                  <a:rPr lang="en-US">
                    <a:noFill/>
                  </a:rPr>
                  <a:t> </a:t>
                </a:r>
              </a:p>
            </p:txBody>
          </p:sp>
        </mc:Fallback>
      </mc:AlternateContent>
      <p:sp>
        <p:nvSpPr>
          <p:cNvPr id="6" name="Slide Number Placeholder 5"/>
          <p:cNvSpPr>
            <a:spLocks noGrp="1"/>
          </p:cNvSpPr>
          <p:nvPr>
            <p:ph type="sldNum" sz="quarter" idx="12"/>
          </p:nvPr>
        </p:nvSpPr>
        <p:spPr/>
        <p:txBody>
          <a:bodyPr/>
          <a:lstStyle/>
          <a:p>
            <a:fld id="{B71B6317-4C1F-2D45-957F-23095F2C68BC}" type="slidenum">
              <a:rPr lang="en-US" smtClean="0"/>
              <a:t>18</a:t>
            </a:fld>
            <a:endParaRPr lang="en-US"/>
          </a:p>
        </p:txBody>
      </p:sp>
    </p:spTree>
    <p:extLst>
      <p:ext uri="{BB962C8B-B14F-4D97-AF65-F5344CB8AC3E}">
        <p14:creationId xmlns:p14="http://schemas.microsoft.com/office/powerpoint/2010/main" val="539568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to Risky Choice</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Features used to approximate </a:t>
                </a:r>
                <a14:m>
                  <m:oMath xmlns:m="http://schemas.openxmlformats.org/officeDocument/2006/math">
                    <m:sSub>
                      <m:sSubPr>
                        <m:ctrlPr>
                          <a:rPr lang="en-US" i="1" dirty="0">
                            <a:latin typeface="Cambria Math" charset="0"/>
                          </a:rPr>
                        </m:ctrlPr>
                      </m:sSubPr>
                      <m:e>
                        <m:r>
                          <a:rPr lang="en-US" i="1" dirty="0">
                            <a:latin typeface="Cambria Math" charset="0"/>
                          </a:rPr>
                          <m:t>𝑄</m:t>
                        </m:r>
                      </m:e>
                      <m:sub>
                        <m:r>
                          <m:rPr>
                            <m:sty m:val="p"/>
                          </m:rPr>
                          <a:rPr lang="en-US" dirty="0">
                            <a:latin typeface="Cambria Math" charset="0"/>
                          </a:rPr>
                          <m:t>meta</m:t>
                        </m:r>
                      </m:sub>
                    </m:sSub>
                  </m:oMath>
                </a14:m>
                <a:r>
                  <a:rPr lang="en-US" dirty="0" smtClean="0"/>
                  <a:t>:</a:t>
                </a:r>
              </a:p>
              <a:p>
                <a:pPr lvl="1"/>
                <a:r>
                  <a:rPr lang="en-US" dirty="0" smtClean="0"/>
                  <a:t>7 features of the belief state including the expected value of the expected payoff of the best gamble, and its uncertainty</a:t>
                </a:r>
              </a:p>
              <a:p>
                <a:pPr lvl="1"/>
                <a:r>
                  <a:rPr lang="en-US" dirty="0" smtClean="0"/>
                  <a:t>6 features of the computation including its expected regret reduction, and uncertainty of the inspected gamble’s EV</a:t>
                </a:r>
              </a:p>
              <a:p>
                <a:r>
                  <a:rPr lang="en-US" dirty="0" smtClean="0"/>
                  <a:t>Run BSARSA for 4000 iterations on low-stakes problems (50% high dispersion, 50% low dispersion)</a:t>
                </a:r>
                <a:endParaRPr lang="en-US" dirty="0"/>
              </a:p>
              <a:p>
                <a:r>
                  <a:rPr lang="en-US" dirty="0"/>
                  <a:t>Run BSARSA for 4000 iterations on </a:t>
                </a:r>
                <a:r>
                  <a:rPr lang="en-US" dirty="0" smtClean="0"/>
                  <a:t>high-stakes problems</a:t>
                </a:r>
                <a:br>
                  <a:rPr lang="en-US" dirty="0" smtClean="0"/>
                </a:br>
                <a:r>
                  <a:rPr lang="en-US" dirty="0"/>
                  <a:t> (50% high dispersion, 50% low dispersion</a:t>
                </a:r>
              </a:p>
              <a:p>
                <a:endParaRPr lang="en-US" dirty="0" smtClean="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237" t="-2241" r="-687"/>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B71B6317-4C1F-2D45-957F-23095F2C68BC}" type="slidenum">
              <a:rPr lang="en-US" smtClean="0"/>
              <a:t>19</a:t>
            </a:fld>
            <a:endParaRPr lang="en-US"/>
          </a:p>
        </p:txBody>
      </p:sp>
    </p:spTree>
    <p:extLst>
      <p:ext uri="{BB962C8B-B14F-4D97-AF65-F5344CB8AC3E}">
        <p14:creationId xmlns:p14="http://schemas.microsoft.com/office/powerpoint/2010/main" val="134078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18" y="1497"/>
            <a:ext cx="9037983" cy="1325563"/>
          </a:xfrm>
        </p:spPr>
        <p:txBody>
          <a:bodyPr/>
          <a:lstStyle/>
          <a:p>
            <a:pPr algn="ctr"/>
            <a:r>
              <a:rPr lang="en-US" dirty="0" smtClean="0"/>
              <a:t>Rational Decision-Making</a:t>
            </a:r>
            <a:endParaRPr lang="en-US" dirty="0"/>
          </a:p>
        </p:txBody>
      </p:sp>
      <mc:AlternateContent xmlns:mc="http://schemas.openxmlformats.org/markup-compatibility/2006">
        <mc:Choice xmlns:a14="http://schemas.microsoft.com/office/drawing/2010/main" Requires="a14">
          <p:sp>
            <p:nvSpPr>
              <p:cNvPr id="8" name="TextBox 7"/>
              <p:cNvSpPr txBox="1"/>
              <p:nvPr/>
            </p:nvSpPr>
            <p:spPr>
              <a:xfrm>
                <a:off x="3125755" y="1521851"/>
                <a:ext cx="2826287"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charset="0"/>
                        </a:rPr>
                        <m:t>𝑢</m:t>
                      </m:r>
                      <m:d>
                        <m:dPr>
                          <m:ctrlPr>
                            <a:rPr lang="en-US" sz="2400" b="0" i="1" smtClean="0">
                              <a:latin typeface="Cambria Math" charset="0"/>
                            </a:rPr>
                          </m:ctrlPr>
                        </m:dPr>
                        <m:e>
                          <m:r>
                            <a:rPr lang="en-US" sz="2400" b="0" i="1" smtClean="0">
                              <a:latin typeface="Cambria Math" charset="0"/>
                            </a:rPr>
                            <m:t>49</m:t>
                          </m:r>
                        </m:e>
                      </m:d>
                      <m:r>
                        <a:rPr lang="en-US" sz="2400" b="0" i="1" smtClean="0">
                          <a:latin typeface="Cambria Math" charset="0"/>
                        </a:rPr>
                        <m:t>&gt;0.5⋅</m:t>
                      </m:r>
                      <m:r>
                        <a:rPr lang="en-US" sz="2400" b="0" i="1" smtClean="0">
                          <a:latin typeface="Cambria Math" charset="0"/>
                        </a:rPr>
                        <m:t>𝑢</m:t>
                      </m:r>
                      <m:r>
                        <a:rPr lang="en-US" sz="2400" b="0" i="1" smtClean="0">
                          <a:latin typeface="Cambria Math" charset="0"/>
                        </a:rPr>
                        <m:t>(100)</m:t>
                      </m:r>
                    </m:oMath>
                  </m:oMathPara>
                </a14:m>
                <a:endParaRPr lang="en-US" sz="2400" dirty="0"/>
              </a:p>
            </p:txBody>
          </p:sp>
        </mc:Choice>
        <mc:Fallback>
          <p:sp>
            <p:nvSpPr>
              <p:cNvPr id="8" name="TextBox 7"/>
              <p:cNvSpPr txBox="1">
                <a:spLocks noRot="1" noChangeAspect="1" noMove="1" noResize="1" noEditPoints="1" noAdjustHandles="1" noChangeArrowheads="1" noChangeShapeType="1" noTextEdit="1"/>
              </p:cNvSpPr>
              <p:nvPr/>
            </p:nvSpPr>
            <p:spPr>
              <a:xfrm>
                <a:off x="3125755" y="1521851"/>
                <a:ext cx="2826287" cy="369332"/>
              </a:xfrm>
              <a:prstGeom prst="rect">
                <a:avLst/>
              </a:prstGeom>
              <a:blipFill rotWithShape="0">
                <a:blip r:embed="rId2"/>
                <a:stretch>
                  <a:fillRect l="-1080" r="-3672" b="-35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7671433" y="2826878"/>
                <a:ext cx="2354619" cy="1292662"/>
              </a:xfrm>
              <a:prstGeom prst="rect">
                <a:avLst/>
              </a:prstGeom>
              <a:noFill/>
            </p:spPr>
            <p:txBody>
              <a:bodyPr wrap="none" lIns="0" tIns="0" rIns="0" bIns="0" rtlCol="0">
                <a:spAutoFit/>
              </a:bodyPr>
              <a:lstStyle/>
              <a:p>
                <a:pPr/>
                <a:r>
                  <a:rPr lang="en-US" sz="2800" i="1" dirty="0">
                    <a:latin typeface="Cambria Math" charset="0"/>
                  </a:rPr>
                  <a:t/>
                </a:r>
                <a:br>
                  <a:rPr lang="en-US" sz="2800" i="1" dirty="0">
                    <a:latin typeface="Cambria Math" charset="0"/>
                  </a:rPr>
                </a:br>
                <a14:m>
                  <m:oMathPara xmlns:m="http://schemas.openxmlformats.org/officeDocument/2006/math">
                    <m:oMathParaPr>
                      <m:jc m:val="center"/>
                    </m:oMathParaPr>
                    <m:oMath xmlns:m="http://schemas.openxmlformats.org/officeDocument/2006/math">
                      <m:r>
                        <a:rPr lang="en-US" sz="2800" i="1">
                          <a:latin typeface="Cambria Math" charset="0"/>
                        </a:rPr>
                        <m:t>+</m:t>
                      </m:r>
                      <m:r>
                        <a:rPr lang="en-US" sz="2800" i="1">
                          <a:latin typeface="Cambria Math" charset="0"/>
                        </a:rPr>
                        <m:t>𝑝</m:t>
                      </m:r>
                      <m:d>
                        <m:dPr>
                          <m:ctrlPr>
                            <a:rPr lang="en-US" sz="2800" i="1">
                              <a:latin typeface="Cambria Math" charset="0"/>
                            </a:rPr>
                          </m:ctrlPr>
                        </m:dPr>
                        <m:e>
                          <m:sSub>
                            <m:sSubPr>
                              <m:ctrlPr>
                                <a:rPr lang="en-US" sz="2800" i="1">
                                  <a:latin typeface="Cambria Math" charset="0"/>
                                </a:rPr>
                              </m:ctrlPr>
                            </m:sSubPr>
                            <m:e>
                              <m:r>
                                <a:rPr lang="en-US" sz="2800" i="1">
                                  <a:latin typeface="Cambria Math" charset="0"/>
                                </a:rPr>
                                <m:t>𝑜</m:t>
                              </m:r>
                            </m:e>
                            <m:sub>
                              <m:r>
                                <a:rPr lang="en-US" sz="2800" i="1">
                                  <a:latin typeface="Cambria Math" charset="0"/>
                                </a:rPr>
                                <m:t>5371678</m:t>
                              </m:r>
                            </m:sub>
                          </m:sSub>
                        </m:e>
                      </m:d>
                    </m:oMath>
                    <m:oMath xmlns:m="http://schemas.openxmlformats.org/officeDocument/2006/math">
                      <m:r>
                        <a:rPr lang="en-US" sz="2800" i="1">
                          <a:latin typeface="Cambria Math" charset="0"/>
                        </a:rPr>
                        <m:t>⋅</m:t>
                      </m:r>
                      <m:r>
                        <a:rPr lang="en-US" sz="2800" i="1">
                          <a:latin typeface="Cambria Math" charset="0"/>
                        </a:rPr>
                        <m:t>𝑢</m:t>
                      </m:r>
                      <m:r>
                        <a:rPr lang="en-US" sz="2800" i="1">
                          <a:latin typeface="Cambria Math" charset="0"/>
                        </a:rPr>
                        <m:t>(</m:t>
                      </m:r>
                      <m:sSub>
                        <m:sSubPr>
                          <m:ctrlPr>
                            <a:rPr lang="en-US" sz="2800" i="1">
                              <a:latin typeface="Cambria Math" charset="0"/>
                            </a:rPr>
                          </m:ctrlPr>
                        </m:sSubPr>
                        <m:e>
                          <m:r>
                            <a:rPr lang="en-US" sz="2800" i="1">
                              <a:latin typeface="Cambria Math" charset="0"/>
                            </a:rPr>
                            <m:t>𝑜</m:t>
                          </m:r>
                        </m:e>
                        <m:sub>
                          <m:r>
                            <a:rPr lang="en-US" sz="2800" i="1">
                              <a:latin typeface="Cambria Math" charset="0"/>
                            </a:rPr>
                            <m:t>5371678</m:t>
                          </m:r>
                        </m:sub>
                      </m:sSub>
                      <m:r>
                        <a:rPr lang="en-US" sz="2800" i="1">
                          <a:latin typeface="Cambria Math" charset="0"/>
                        </a:rPr>
                        <m:t>)</m:t>
                      </m:r>
                    </m:oMath>
                  </m:oMathPara>
                </a14:m>
                <a:endParaRPr lang="en-US" sz="2800" dirty="0"/>
              </a:p>
            </p:txBody>
          </p:sp>
        </mc:Choice>
        <mc:Fallback xmlns="">
          <p:sp>
            <p:nvSpPr>
              <p:cNvPr id="11" name="TextBox 10"/>
              <p:cNvSpPr txBox="1">
                <a:spLocks noRot="1" noChangeAspect="1" noMove="1" noResize="1" noEditPoints="1" noAdjustHandles="1" noChangeArrowheads="1" noChangeShapeType="1" noTextEdit="1"/>
              </p:cNvSpPr>
              <p:nvPr/>
            </p:nvSpPr>
            <p:spPr>
              <a:xfrm>
                <a:off x="7671433" y="2826878"/>
                <a:ext cx="2354619" cy="1292662"/>
              </a:xfrm>
              <a:prstGeom prst="rect">
                <a:avLst/>
              </a:prstGeom>
              <a:blipFill rotWithShape="0">
                <a:blip r:embed="rId5"/>
                <a:stretch>
                  <a:fillRect/>
                </a:stretch>
              </a:blipFill>
            </p:spPr>
            <p:txBody>
              <a:bodyPr/>
              <a:lstStyle/>
              <a:p>
                <a:r>
                  <a:rPr lang="en-US">
                    <a:noFill/>
                  </a:rPr>
                  <a:t> </a:t>
                </a:r>
              </a:p>
            </p:txBody>
          </p:sp>
        </mc:Fallback>
      </mc:AlternateContent>
      <p:sp>
        <p:nvSpPr>
          <p:cNvPr id="3" name="TextBox 2"/>
          <p:cNvSpPr txBox="1"/>
          <p:nvPr/>
        </p:nvSpPr>
        <p:spPr>
          <a:xfrm>
            <a:off x="3262046" y="3065515"/>
            <a:ext cx="3362936" cy="1200329"/>
          </a:xfrm>
          <a:prstGeom prst="rect">
            <a:avLst/>
          </a:prstGeom>
          <a:noFill/>
        </p:spPr>
        <p:txBody>
          <a:bodyPr wrap="square" rtlCol="0">
            <a:spAutoFit/>
          </a:bodyPr>
          <a:lstStyle/>
          <a:p>
            <a:r>
              <a:rPr lang="en-US" sz="3600" b="1" dirty="0"/>
              <a:t>Maximize your </a:t>
            </a:r>
            <a:br>
              <a:rPr lang="en-US" sz="3600" b="1" dirty="0"/>
            </a:br>
            <a:r>
              <a:rPr lang="en-US" sz="3600" b="1" dirty="0"/>
              <a:t>expected utility!</a:t>
            </a:r>
          </a:p>
        </p:txBody>
      </p:sp>
      <p:sp>
        <p:nvSpPr>
          <p:cNvPr id="9" name="Cloud Callout 8"/>
          <p:cNvSpPr/>
          <p:nvPr/>
        </p:nvSpPr>
        <p:spPr>
          <a:xfrm>
            <a:off x="2969700" y="1186691"/>
            <a:ext cx="3230858" cy="1199426"/>
          </a:xfrm>
          <a:prstGeom prst="cloudCallout">
            <a:avLst>
              <a:gd name="adj1" fmla="val -78587"/>
              <a:gd name="adj2" fmla="val 87738"/>
            </a:avLst>
          </a:prstGeom>
          <a:no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6"/>
          <a:stretch>
            <a:fillRect/>
          </a:stretch>
        </p:blipFill>
        <p:spPr>
          <a:xfrm>
            <a:off x="11778" y="2580360"/>
            <a:ext cx="1891937" cy="2697680"/>
          </a:xfrm>
          <a:prstGeom prst="rect">
            <a:avLst/>
          </a:prstGeom>
        </p:spPr>
      </p:pic>
      <p:pic>
        <p:nvPicPr>
          <p:cNvPr id="13" name="Picture 12"/>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b="34249"/>
          <a:stretch/>
        </p:blipFill>
        <p:spPr bwMode="auto">
          <a:xfrm>
            <a:off x="5450514" y="4926954"/>
            <a:ext cx="2348935" cy="19310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10" name="Cloud Callout 9"/>
          <p:cNvSpPr/>
          <p:nvPr/>
        </p:nvSpPr>
        <p:spPr>
          <a:xfrm>
            <a:off x="7477472" y="3003915"/>
            <a:ext cx="2676940" cy="1672518"/>
          </a:xfrm>
          <a:prstGeom prst="cloudCallout">
            <a:avLst>
              <a:gd name="adj1" fmla="val -60807"/>
              <a:gd name="adj2" fmla="val 70184"/>
            </a:avLst>
          </a:prstGeom>
          <a:no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11778" y="5278040"/>
            <a:ext cx="3852786" cy="830997"/>
          </a:xfrm>
          <a:prstGeom prst="rect">
            <a:avLst/>
          </a:prstGeom>
          <a:noFill/>
        </p:spPr>
        <p:txBody>
          <a:bodyPr wrap="none" rtlCol="0">
            <a:spAutoFit/>
          </a:bodyPr>
          <a:lstStyle/>
          <a:p>
            <a:r>
              <a:rPr lang="en-US" sz="2400" dirty="0" smtClean="0"/>
              <a:t>A: $49 for sure</a:t>
            </a:r>
          </a:p>
          <a:p>
            <a:r>
              <a:rPr lang="en-US" sz="2400" dirty="0" smtClean="0"/>
              <a:t>B: A 50% chance to win $100.</a:t>
            </a:r>
            <a:endParaRPr lang="en-US" sz="2400" dirty="0"/>
          </a:p>
        </p:txBody>
      </p:sp>
      <p:sp>
        <p:nvSpPr>
          <p:cNvPr id="4" name="TextBox 3"/>
          <p:cNvSpPr txBox="1"/>
          <p:nvPr/>
        </p:nvSpPr>
        <p:spPr>
          <a:xfrm>
            <a:off x="7799449" y="5337543"/>
            <a:ext cx="2354963" cy="1200329"/>
          </a:xfrm>
          <a:prstGeom prst="rect">
            <a:avLst/>
          </a:prstGeom>
          <a:noFill/>
        </p:spPr>
        <p:txBody>
          <a:bodyPr wrap="square" rtlCol="0">
            <a:spAutoFit/>
          </a:bodyPr>
          <a:lstStyle/>
          <a:p>
            <a:r>
              <a:rPr lang="en-US" sz="2400" dirty="0" smtClean="0"/>
              <a:t>What do you want to do</a:t>
            </a:r>
            <a:br>
              <a:rPr lang="en-US" sz="2400" dirty="0" smtClean="0"/>
            </a:br>
            <a:r>
              <a:rPr lang="en-US" sz="2400" dirty="0" smtClean="0"/>
              <a:t>with your life?</a:t>
            </a:r>
            <a:endParaRPr lang="en-US" sz="2400" dirty="0"/>
          </a:p>
        </p:txBody>
      </p:sp>
      <p:sp>
        <p:nvSpPr>
          <p:cNvPr id="5" name="Slide Number Placeholder 4"/>
          <p:cNvSpPr>
            <a:spLocks noGrp="1"/>
          </p:cNvSpPr>
          <p:nvPr>
            <p:ph type="sldNum" sz="quarter" idx="12"/>
          </p:nvPr>
        </p:nvSpPr>
        <p:spPr/>
        <p:txBody>
          <a:bodyPr/>
          <a:lstStyle/>
          <a:p>
            <a:fld id="{B71B6317-4C1F-2D45-957F-23095F2C68BC}" type="slidenum">
              <a:rPr lang="en-US" smtClean="0"/>
              <a:t>2</a:t>
            </a:fld>
            <a:endParaRPr lang="en-US"/>
          </a:p>
        </p:txBody>
      </p:sp>
    </p:spTree>
    <p:extLst>
      <p:ext uri="{BB962C8B-B14F-4D97-AF65-F5344CB8AC3E}">
        <p14:creationId xmlns:p14="http://schemas.microsoft.com/office/powerpoint/2010/main" val="10382676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9" grpId="0" animBg="1"/>
      <p:bldP spid="10" grpId="0" animBg="1"/>
      <p:bldP spid="14"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2">
                    <a:lumMod val="50000"/>
                  </a:schemeClr>
                </a:solidFill>
              </a:rPr>
              <a:t>Background</a:t>
            </a:r>
          </a:p>
          <a:p>
            <a:pPr marL="514350" indent="-514350">
              <a:buFont typeface="+mj-lt"/>
              <a:buAutoNum type="arabicPeriod"/>
            </a:pPr>
            <a:r>
              <a:rPr lang="en-US" dirty="0" smtClean="0">
                <a:solidFill>
                  <a:schemeClr val="bg2">
                    <a:lumMod val="50000"/>
                  </a:schemeClr>
                </a:solidFill>
              </a:rPr>
              <a:t>Automatically deriving rational heuristics</a:t>
            </a:r>
          </a:p>
          <a:p>
            <a:pPr marL="514350" indent="-514350">
              <a:buFont typeface="+mj-lt"/>
              <a:buAutoNum type="arabicPeriod"/>
            </a:pPr>
            <a:r>
              <a:rPr lang="en-US" b="1" dirty="0" smtClean="0"/>
              <a:t>Optimal cognitive strategies</a:t>
            </a:r>
            <a:endParaRPr lang="en-US" b="1" dirty="0" smtClean="0"/>
          </a:p>
          <a:p>
            <a:pPr marL="514350" indent="-514350">
              <a:buFont typeface="+mj-lt"/>
              <a:buAutoNum type="arabicPeriod"/>
            </a:pPr>
            <a:r>
              <a:rPr lang="en-US" dirty="0" smtClean="0"/>
              <a:t>Comparison to human choice strategies</a:t>
            </a:r>
          </a:p>
          <a:p>
            <a:pPr marL="514350" indent="-514350">
              <a:buFont typeface="+mj-lt"/>
              <a:buAutoNum type="arabicPeriod"/>
            </a:pPr>
            <a:r>
              <a:rPr lang="en-US" dirty="0" smtClean="0"/>
              <a:t>Conclusion</a:t>
            </a:r>
            <a:endParaRPr lang="en-US" dirty="0"/>
          </a:p>
        </p:txBody>
      </p:sp>
      <p:sp>
        <p:nvSpPr>
          <p:cNvPr id="4" name="Slide Number Placeholder 3"/>
          <p:cNvSpPr>
            <a:spLocks noGrp="1"/>
          </p:cNvSpPr>
          <p:nvPr>
            <p:ph type="sldNum" sz="quarter" idx="12"/>
          </p:nvPr>
        </p:nvSpPr>
        <p:spPr/>
        <p:txBody>
          <a:bodyPr/>
          <a:lstStyle/>
          <a:p>
            <a:fld id="{B71B6317-4C1F-2D45-957F-23095F2C68BC}" type="slidenum">
              <a:rPr lang="en-US" smtClean="0"/>
              <a:t>20</a:t>
            </a:fld>
            <a:endParaRPr lang="en-US"/>
          </a:p>
        </p:txBody>
      </p:sp>
    </p:spTree>
    <p:extLst>
      <p:ext uri="{BB962C8B-B14F-4D97-AF65-F5344CB8AC3E}">
        <p14:creationId xmlns:p14="http://schemas.microsoft.com/office/powerpoint/2010/main" val="39981705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1. Some fast-and-frugal heuristics are resource-rational in certain circumstances</a:t>
            </a:r>
            <a:endParaRPr lang="en-US" dirty="0"/>
          </a:p>
        </p:txBody>
      </p:sp>
      <p:sp>
        <p:nvSpPr>
          <p:cNvPr id="3" name="Content Placeholder 2"/>
          <p:cNvSpPr>
            <a:spLocks noGrp="1"/>
          </p:cNvSpPr>
          <p:nvPr>
            <p:ph idx="1"/>
          </p:nvPr>
        </p:nvSpPr>
        <p:spPr>
          <a:xfrm>
            <a:off x="707230" y="1825625"/>
            <a:ext cx="9387745" cy="4351338"/>
          </a:xfrm>
        </p:spPr>
        <p:txBody>
          <a:bodyPr>
            <a:normAutofit/>
          </a:bodyPr>
          <a:lstStyle/>
          <a:p>
            <a:pPr marL="514350" indent="-514350">
              <a:buFont typeface="+mj-lt"/>
              <a:buAutoNum type="arabicPeriod"/>
            </a:pPr>
            <a:endParaRPr lang="en-US" sz="3200" dirty="0" smtClean="0"/>
          </a:p>
          <a:p>
            <a:pPr marL="514350" indent="-514350">
              <a:buFont typeface="+mj-lt"/>
              <a:buAutoNum type="arabicPeriod"/>
            </a:pPr>
            <a:endParaRPr lang="en-US" sz="3200" dirty="0"/>
          </a:p>
          <a:p>
            <a:pPr marL="514350" indent="-514350">
              <a:buFont typeface="+mj-lt"/>
              <a:buAutoNum type="arabicPeriod"/>
            </a:pPr>
            <a:r>
              <a:rPr lang="en-US" sz="3200" dirty="0" smtClean="0"/>
              <a:t>Take-The-Best </a:t>
            </a:r>
            <a:br>
              <a:rPr lang="en-US" sz="3200" dirty="0" smtClean="0"/>
            </a:br>
            <a:r>
              <a:rPr lang="en-US" sz="2400" dirty="0" smtClean="0"/>
              <a:t>when the stakes are low ($0.01—$0.25) and one outcome is much more likely than all others</a:t>
            </a:r>
            <a:endParaRPr lang="en-US" sz="2400" dirty="0" smtClean="0"/>
          </a:p>
          <a:p>
            <a:pPr marL="514350" indent="-514350">
              <a:buFont typeface="+mj-lt"/>
              <a:buAutoNum type="arabicPeriod"/>
            </a:pPr>
            <a:r>
              <a:rPr lang="en-US" sz="3200" dirty="0"/>
              <a:t>Random </a:t>
            </a:r>
            <a:r>
              <a:rPr lang="en-US" sz="3200" dirty="0" smtClean="0"/>
              <a:t>choice:</a:t>
            </a:r>
            <a:br>
              <a:rPr lang="en-US" sz="3200" dirty="0" smtClean="0"/>
            </a:br>
            <a:r>
              <a:rPr lang="en-US" sz="2400" dirty="0" smtClean="0"/>
              <a:t>when the </a:t>
            </a:r>
            <a:r>
              <a:rPr lang="en-US" sz="2400" dirty="0" smtClean="0"/>
              <a:t>stakes are low </a:t>
            </a:r>
            <a:r>
              <a:rPr lang="en-US" sz="2400" dirty="0" smtClean="0"/>
              <a:t>and </a:t>
            </a:r>
            <a:r>
              <a:rPr lang="en-US" sz="2400" dirty="0" smtClean="0"/>
              <a:t>all outcome probabilities are very similar</a:t>
            </a:r>
          </a:p>
        </p:txBody>
      </p:sp>
      <p:sp>
        <p:nvSpPr>
          <p:cNvPr id="4" name="Slide Number Placeholder 3"/>
          <p:cNvSpPr>
            <a:spLocks noGrp="1"/>
          </p:cNvSpPr>
          <p:nvPr>
            <p:ph type="sldNum" sz="quarter" idx="12"/>
          </p:nvPr>
        </p:nvSpPr>
        <p:spPr/>
        <p:txBody>
          <a:bodyPr/>
          <a:lstStyle/>
          <a:p>
            <a:fld id="{B71B6317-4C1F-2D45-957F-23095F2C68BC}" type="slidenum">
              <a:rPr lang="en-US" smtClean="0"/>
              <a:t>21</a:t>
            </a:fld>
            <a:endParaRPr lang="en-US"/>
          </a:p>
        </p:txBody>
      </p:sp>
    </p:spTree>
    <p:extLst>
      <p:ext uri="{BB962C8B-B14F-4D97-AF65-F5344CB8AC3E}">
        <p14:creationId xmlns:p14="http://schemas.microsoft.com/office/powerpoint/2010/main" val="17824909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07231"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7" name="Title 1"/>
          <p:cNvSpPr txBox="1">
            <a:spLocks/>
          </p:cNvSpPr>
          <p:nvPr/>
        </p:nvSpPr>
        <p:spPr>
          <a:xfrm>
            <a:off x="707231" y="365127"/>
            <a:ext cx="9223154" cy="1325563"/>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smtClean="0"/>
              <a:t>2. Our method discovered a new strategy: SAT-TTB</a:t>
            </a:r>
            <a:endParaRPr lang="en-US" dirty="0"/>
          </a:p>
        </p:txBody>
      </p:sp>
      <p:sp>
        <p:nvSpPr>
          <p:cNvPr id="3" name="Slide Number Placeholder 2"/>
          <p:cNvSpPr>
            <a:spLocks noGrp="1"/>
          </p:cNvSpPr>
          <p:nvPr>
            <p:ph type="sldNum" sz="quarter" idx="12"/>
          </p:nvPr>
        </p:nvSpPr>
        <p:spPr/>
        <p:txBody>
          <a:bodyPr/>
          <a:lstStyle/>
          <a:p>
            <a:fld id="{B71B6317-4C1F-2D45-957F-23095F2C68BC}" type="slidenum">
              <a:rPr lang="en-US" smtClean="0"/>
              <a:t>22</a:t>
            </a:fld>
            <a:endParaRPr lang="en-US"/>
          </a:p>
        </p:txBody>
      </p:sp>
    </p:spTree>
    <p:extLst>
      <p:ext uri="{BB962C8B-B14F-4D97-AF65-F5344CB8AC3E}">
        <p14:creationId xmlns:p14="http://schemas.microsoft.com/office/powerpoint/2010/main" val="147021769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07231"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75465" t="55278" b="14790"/>
            <a:stretch/>
          </p:blipFill>
          <p:spPr>
            <a:xfrm>
              <a:off x="3432312" y="4395056"/>
              <a:ext cx="2656755"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7" name="Title 1"/>
          <p:cNvSpPr txBox="1">
            <a:spLocks/>
          </p:cNvSpPr>
          <p:nvPr/>
        </p:nvSpPr>
        <p:spPr>
          <a:xfrm>
            <a:off x="707231" y="365127"/>
            <a:ext cx="9223154" cy="1325563"/>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smtClean="0"/>
              <a:t>2. Our method discovered a new strategy: SAT-TTB</a:t>
            </a:r>
            <a:endParaRPr lang="en-US" dirty="0"/>
          </a:p>
        </p:txBody>
      </p:sp>
      <p:sp>
        <p:nvSpPr>
          <p:cNvPr id="3" name="Slide Number Placeholder 2"/>
          <p:cNvSpPr>
            <a:spLocks noGrp="1"/>
          </p:cNvSpPr>
          <p:nvPr>
            <p:ph type="sldNum" sz="quarter" idx="12"/>
          </p:nvPr>
        </p:nvSpPr>
        <p:spPr/>
        <p:txBody>
          <a:bodyPr/>
          <a:lstStyle/>
          <a:p>
            <a:fld id="{B71B6317-4C1F-2D45-957F-23095F2C68BC}" type="slidenum">
              <a:rPr lang="en-US" smtClean="0"/>
              <a:t>23</a:t>
            </a:fld>
            <a:endParaRPr lang="en-US"/>
          </a:p>
        </p:txBody>
      </p:sp>
    </p:spTree>
    <p:extLst>
      <p:ext uri="{BB962C8B-B14F-4D97-AF65-F5344CB8AC3E}">
        <p14:creationId xmlns:p14="http://schemas.microsoft.com/office/powerpoint/2010/main" val="10018902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95564"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87930" t="55278" b="14790"/>
            <a:stretch/>
          </p:blipFill>
          <p:spPr>
            <a:xfrm>
              <a:off x="4782110" y="4395056"/>
              <a:ext cx="1306957"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7" name="Title 1"/>
          <p:cNvSpPr txBox="1">
            <a:spLocks/>
          </p:cNvSpPr>
          <p:nvPr/>
        </p:nvSpPr>
        <p:spPr>
          <a:xfrm>
            <a:off x="707231" y="365127"/>
            <a:ext cx="9223154" cy="1325563"/>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smtClean="0"/>
              <a:t>2. Our method discovered a new strategy: SAT-TTB</a:t>
            </a:r>
            <a:endParaRPr lang="en-US" dirty="0"/>
          </a:p>
        </p:txBody>
      </p:sp>
      <p:sp>
        <p:nvSpPr>
          <p:cNvPr id="3" name="Slide Number Placeholder 2"/>
          <p:cNvSpPr>
            <a:spLocks noGrp="1"/>
          </p:cNvSpPr>
          <p:nvPr>
            <p:ph type="sldNum" sz="quarter" idx="12"/>
          </p:nvPr>
        </p:nvSpPr>
        <p:spPr/>
        <p:txBody>
          <a:bodyPr/>
          <a:lstStyle/>
          <a:p>
            <a:fld id="{B71B6317-4C1F-2D45-957F-23095F2C68BC}" type="slidenum">
              <a:rPr lang="en-US" smtClean="0"/>
              <a:t>24</a:t>
            </a:fld>
            <a:endParaRPr lang="en-US"/>
          </a:p>
        </p:txBody>
      </p:sp>
    </p:spTree>
    <p:extLst>
      <p:ext uri="{BB962C8B-B14F-4D97-AF65-F5344CB8AC3E}">
        <p14:creationId xmlns:p14="http://schemas.microsoft.com/office/powerpoint/2010/main" val="3502396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95564"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6" name="Title 1"/>
          <p:cNvSpPr txBox="1">
            <a:spLocks/>
          </p:cNvSpPr>
          <p:nvPr/>
        </p:nvSpPr>
        <p:spPr>
          <a:xfrm>
            <a:off x="707231" y="365127"/>
            <a:ext cx="9223154" cy="1325563"/>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smtClean="0"/>
              <a:t>2. Our method discovered a new strategy: SAT-TTB</a:t>
            </a:r>
            <a:endParaRPr lang="en-US" dirty="0"/>
          </a:p>
        </p:txBody>
      </p:sp>
      <p:sp>
        <p:nvSpPr>
          <p:cNvPr id="3" name="Slide Number Placeholder 2"/>
          <p:cNvSpPr>
            <a:spLocks noGrp="1"/>
          </p:cNvSpPr>
          <p:nvPr>
            <p:ph type="sldNum" sz="quarter" idx="12"/>
          </p:nvPr>
        </p:nvSpPr>
        <p:spPr/>
        <p:txBody>
          <a:bodyPr/>
          <a:lstStyle/>
          <a:p>
            <a:fld id="{B71B6317-4C1F-2D45-957F-23095F2C68BC}" type="slidenum">
              <a:rPr lang="en-US" smtClean="0"/>
              <a:t>25</a:t>
            </a:fld>
            <a:endParaRPr lang="en-US"/>
          </a:p>
        </p:txBody>
      </p:sp>
    </p:spTree>
    <p:extLst>
      <p:ext uri="{BB962C8B-B14F-4D97-AF65-F5344CB8AC3E}">
        <p14:creationId xmlns:p14="http://schemas.microsoft.com/office/powerpoint/2010/main" val="2252555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595564" y="2103120"/>
            <a:ext cx="9136481" cy="4069828"/>
          </a:xfrm>
          <a:prstGeom prst="rect">
            <a:avLst/>
          </a:prstGeom>
        </p:spPr>
      </p:pic>
      <p:sp>
        <p:nvSpPr>
          <p:cNvPr id="3" name="Title 1"/>
          <p:cNvSpPr txBox="1">
            <a:spLocks/>
          </p:cNvSpPr>
          <p:nvPr/>
        </p:nvSpPr>
        <p:spPr>
          <a:xfrm>
            <a:off x="707231" y="365127"/>
            <a:ext cx="9223154" cy="1325563"/>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smtClean="0"/>
              <a:t>2. Our method discovered a new strategy: SAT-TTB</a:t>
            </a:r>
            <a:endParaRPr lang="en-US" dirty="0"/>
          </a:p>
        </p:txBody>
      </p:sp>
      <p:sp>
        <p:nvSpPr>
          <p:cNvPr id="2" name="Slide Number Placeholder 1"/>
          <p:cNvSpPr>
            <a:spLocks noGrp="1"/>
          </p:cNvSpPr>
          <p:nvPr>
            <p:ph type="sldNum" sz="quarter" idx="12"/>
          </p:nvPr>
        </p:nvSpPr>
        <p:spPr/>
        <p:txBody>
          <a:bodyPr/>
          <a:lstStyle/>
          <a:p>
            <a:fld id="{B71B6317-4C1F-2D45-957F-23095F2C68BC}" type="slidenum">
              <a:rPr lang="en-US" smtClean="0"/>
              <a:t>26</a:t>
            </a:fld>
            <a:endParaRPr lang="en-US"/>
          </a:p>
        </p:txBody>
      </p:sp>
    </p:spTree>
    <p:extLst>
      <p:ext uri="{BB962C8B-B14F-4D97-AF65-F5344CB8AC3E}">
        <p14:creationId xmlns:p14="http://schemas.microsoft.com/office/powerpoint/2010/main" val="200433023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Our method predicts adaptive strategy selection</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75488" y="2386840"/>
                <a:ext cx="9400031" cy="4351338"/>
              </a:xfrm>
            </p:spPr>
            <p:txBody>
              <a:bodyPr/>
              <a:lstStyle/>
              <a:p>
                <a:pPr marL="514350" indent="-514350">
                  <a:buFont typeface="+mj-lt"/>
                  <a:buAutoNum type="arabicPeriod"/>
                </a:pPr>
                <a:r>
                  <a:rPr lang="de-DE" dirty="0" smtClean="0">
                    <a:solidFill>
                      <a:schemeClr val="tx1"/>
                    </a:solidFill>
                    <a:latin typeface="Avenir Book" charset="0"/>
                    <a:ea typeface="Avenir Book" charset="0"/>
                    <a:cs typeface="Avenir Book" charset="0"/>
                  </a:rPr>
                  <a:t>People </a:t>
                </a:r>
                <a:r>
                  <a:rPr lang="de-DE" dirty="0" err="1">
                    <a:solidFill>
                      <a:schemeClr val="tx1"/>
                    </a:solidFill>
                    <a:latin typeface="Avenir Book" charset="0"/>
                    <a:ea typeface="Avenir Book" charset="0"/>
                    <a:cs typeface="Avenir Book" charset="0"/>
                  </a:rPr>
                  <a:t>should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use</a:t>
                </a:r>
                <a:r>
                  <a:rPr lang="de-DE" dirty="0">
                    <a:solidFill>
                      <a:schemeClr val="tx1"/>
                    </a:solidFill>
                    <a:latin typeface="Avenir Book" charset="0"/>
                    <a:ea typeface="Avenir Book" charset="0"/>
                    <a:cs typeface="Avenir Book" charset="0"/>
                  </a:rPr>
                  <a:t> fast-</a:t>
                </a:r>
                <a:r>
                  <a:rPr lang="de-DE" dirty="0" err="1">
                    <a:solidFill>
                      <a:schemeClr val="tx1"/>
                    </a:solidFill>
                    <a:latin typeface="Avenir Book" charset="0"/>
                    <a:ea typeface="Avenir Book" charset="0"/>
                    <a:cs typeface="Avenir Book" charset="0"/>
                  </a:rPr>
                  <a:t>and</a:t>
                </a:r>
                <a:r>
                  <a:rPr lang="de-DE" dirty="0">
                    <a:solidFill>
                      <a:schemeClr val="tx1"/>
                    </a:solidFill>
                    <a:latin typeface="Avenir Book" charset="0"/>
                    <a:ea typeface="Avenir Book" charset="0"/>
                    <a:cs typeface="Avenir Book" charset="0"/>
                  </a:rPr>
                  <a:t>-frugal </a:t>
                </a:r>
                <a:r>
                  <a:rPr lang="de-DE" dirty="0" err="1" smtClean="0">
                    <a:solidFill>
                      <a:schemeClr val="tx1"/>
                    </a:solidFill>
                    <a:latin typeface="Avenir Book" charset="0"/>
                    <a:ea typeface="Avenir Book" charset="0"/>
                    <a:cs typeface="Avenir Book" charset="0"/>
                  </a:rPr>
                  <a:t>heuristics</a:t>
                </a:r>
                <a:r>
                  <a:rPr lang="de-DE" dirty="0" smtClean="0">
                    <a:solidFill>
                      <a:schemeClr val="tx1"/>
                    </a:solidFill>
                    <a:latin typeface="Avenir Book" charset="0"/>
                    <a:ea typeface="Avenir Book" charset="0"/>
                    <a:cs typeface="Avenir Book" charset="0"/>
                  </a:rPr>
                  <a:t> like TTB</a:t>
                </a:r>
                <a:r>
                  <a:rPr lang="de-DE" dirty="0" smtClean="0">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more</a:t>
                </a:r>
                <a:r>
                  <a:rPr lang="de-DE" dirty="0" smtClean="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frequently</a:t>
                </a:r>
                <a:r>
                  <a:rPr lang="de-DE" dirty="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when</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the</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probabilities</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vary</a:t>
                </a:r>
                <a:r>
                  <a:rPr lang="de-DE" dirty="0" smtClean="0">
                    <a:solidFill>
                      <a:schemeClr val="tx1"/>
                    </a:solidFill>
                    <a:latin typeface="Avenir Book" charset="0"/>
                    <a:ea typeface="Avenir Book" charset="0"/>
                    <a:cs typeface="Avenir Book" charset="0"/>
                  </a:rPr>
                  <a:t> </a:t>
                </a:r>
                <a:r>
                  <a:rPr lang="de-DE" dirty="0" err="1" smtClean="0">
                    <a:solidFill>
                      <a:schemeClr val="tx1"/>
                    </a:solidFill>
                    <a:latin typeface="Avenir Book" charset="0"/>
                    <a:ea typeface="Avenir Book" charset="0"/>
                    <a:cs typeface="Avenir Book" charset="0"/>
                  </a:rPr>
                  <a:t>widely</a:t>
                </a:r>
                <a:r>
                  <a:rPr lang="de-DE" dirty="0" smtClean="0">
                    <a:solidFill>
                      <a:schemeClr val="tx1"/>
                    </a:solidFill>
                    <a:latin typeface="Avenir Book" charset="0"/>
                    <a:ea typeface="Avenir Book" charset="0"/>
                    <a:cs typeface="Avenir Book" charset="0"/>
                  </a:rPr>
                  <a:t>.</a:t>
                </a:r>
                <a:endParaRPr lang="de-DE" dirty="0">
                  <a:solidFill>
                    <a:schemeClr val="tx1"/>
                  </a:solidFill>
                  <a:latin typeface="Avenir Book" charset="0"/>
                  <a:ea typeface="Avenir Book" charset="0"/>
                  <a:cs typeface="Avenir Book" charset="0"/>
                </a:endParaRPr>
              </a:p>
              <a:p>
                <a:pPr marL="514350" indent="-514350">
                  <a:buFont typeface="+mj-lt"/>
                  <a:buAutoNum type="arabicPeriod"/>
                </a:pPr>
                <a:r>
                  <a:rPr lang="de-DE" dirty="0" smtClean="0">
                    <a:solidFill>
                      <a:schemeClr val="tx1"/>
                    </a:solidFill>
                    <a:latin typeface="Avenir Book" charset="0"/>
                    <a:ea typeface="Avenir Book" charset="0"/>
                    <a:cs typeface="Avenir Book" charset="0"/>
                  </a:rPr>
                  <a:t>People </a:t>
                </a:r>
                <a:r>
                  <a:rPr lang="de-DE" dirty="0" err="1">
                    <a:solidFill>
                      <a:schemeClr val="tx1"/>
                    </a:solidFill>
                    <a:latin typeface="Avenir Book" charset="0"/>
                    <a:ea typeface="Avenir Book" charset="0"/>
                    <a:cs typeface="Avenir Book" charset="0"/>
                  </a:rPr>
                  <a:t>use</a:t>
                </a:r>
                <a:r>
                  <a:rPr lang="de-DE" dirty="0">
                    <a:solidFill>
                      <a:schemeClr val="tx1"/>
                    </a:solidFill>
                    <a:latin typeface="Avenir Book" charset="0"/>
                    <a:ea typeface="Avenir Book" charset="0"/>
                    <a:cs typeface="Avenir Book" charset="0"/>
                  </a:rPr>
                  <a:t> simple </a:t>
                </a:r>
                <a:r>
                  <a:rPr lang="de-DE" dirty="0" err="1">
                    <a:solidFill>
                      <a:schemeClr val="tx1"/>
                    </a:solidFill>
                    <a:latin typeface="Avenir Book" charset="0"/>
                    <a:ea typeface="Avenir Book" charset="0"/>
                    <a:cs typeface="Avenir Book" charset="0"/>
                  </a:rPr>
                  <a:t>heuristics</a:t>
                </a:r>
                <a:r>
                  <a:rPr lang="de-DE" dirty="0">
                    <a:solidFill>
                      <a:schemeClr val="tx1"/>
                    </a:solidFill>
                    <a:latin typeface="Avenir Book" charset="0"/>
                    <a:ea typeface="Avenir Book" charset="0"/>
                    <a:cs typeface="Avenir Book" charset="0"/>
                  </a:rPr>
                  <a:t>, like TTB, SAT-TTB, </a:t>
                </a:r>
                <a:r>
                  <a:rPr lang="de-DE" dirty="0" err="1">
                    <a:solidFill>
                      <a:schemeClr val="tx1"/>
                    </a:solidFill>
                    <a:latin typeface="Avenir Book" charset="0"/>
                    <a:ea typeface="Avenir Book" charset="0"/>
                    <a:cs typeface="Avenir Book" charset="0"/>
                  </a:rPr>
                  <a:t>and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random</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choice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primarily</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when</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the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stakes</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are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low</a:t>
                </a:r>
                <a:r>
                  <a:rPr lang="de-DE" dirty="0">
                    <a:solidFill>
                      <a:schemeClr val="tx1"/>
                    </a:solidFill>
                    <a:latin typeface="Avenir Book" charset="0"/>
                    <a:ea typeface="Avenir Book" charset="0"/>
                    <a:cs typeface="Avenir Book" charset="0"/>
                  </a:rPr>
                  <a:t> (</a:t>
                </a:r>
                <a14:m>
                  <m:oMath xmlns:m="http://schemas.openxmlformats.org/officeDocument/2006/math">
                    <m:r>
                      <a:rPr lang="de-DE" i="1" dirty="0">
                        <a:solidFill>
                          <a:schemeClr val="tx1"/>
                        </a:solidFill>
                        <a:latin typeface="Cambria Math" charset="0"/>
                        <a:ea typeface="Avenir Book" charset="0"/>
                        <a:cs typeface="Avenir Book" charset="0"/>
                      </a:rPr>
                      <m:t>$0.01</m:t>
                    </m:r>
                    <m:r>
                      <a:rPr lang="en-US" i="1" dirty="0">
                        <a:solidFill>
                          <a:schemeClr val="tx1"/>
                        </a:solidFill>
                        <a:latin typeface="Cambria Math" charset="0"/>
                        <a:ea typeface="Avenir Book" charset="0"/>
                        <a:cs typeface="Avenir Book" charset="0"/>
                      </a:rPr>
                      <m:t>—</m:t>
                    </m:r>
                    <m:r>
                      <a:rPr lang="de-DE" i="1" dirty="0">
                        <a:solidFill>
                          <a:schemeClr val="tx1"/>
                        </a:solidFill>
                        <a:latin typeface="Cambria Math" charset="0"/>
                        <a:ea typeface="Avenir Book" charset="0"/>
                        <a:cs typeface="Avenir Book" charset="0"/>
                      </a:rPr>
                      <m:t>$0.25</m:t>
                    </m:r>
                  </m:oMath>
                </a14:m>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rather</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than</a:t>
                </a:r>
                <a:r>
                  <a:rPr lang="de-DE" dirty="0">
                    <a:solidFill>
                      <a:schemeClr val="tx1"/>
                    </a:solidFill>
                    <a:latin typeface="Avenir Book" charset="0"/>
                    <a:ea typeface="Avenir Book" charset="0"/>
                    <a:cs typeface="Avenir Book" charset="0"/>
                  </a:rPr>
                  <a:t> high (</a:t>
                </a:r>
                <a14:m>
                  <m:oMath xmlns:m="http://schemas.openxmlformats.org/officeDocument/2006/math">
                    <m:r>
                      <a:rPr lang="de-DE" i="1" dirty="0">
                        <a:solidFill>
                          <a:schemeClr val="tx1"/>
                        </a:solidFill>
                        <a:latin typeface="Cambria Math" charset="0"/>
                        <a:ea typeface="Avenir Book" charset="0"/>
                        <a:cs typeface="Avenir Book" charset="0"/>
                      </a:rPr>
                      <m:t>$0.01</m:t>
                    </m:r>
                    <m:r>
                      <a:rPr lang="en-US" i="1" dirty="0">
                        <a:solidFill>
                          <a:schemeClr val="tx1"/>
                        </a:solidFill>
                        <a:latin typeface="Cambria Math" charset="0"/>
                        <a:ea typeface="Avenir Book" charset="0"/>
                        <a:cs typeface="Avenir Book" charset="0"/>
                      </a:rPr>
                      <m:t>—</m:t>
                    </m:r>
                    <m:r>
                      <a:rPr lang="de-DE" i="1" dirty="0">
                        <a:solidFill>
                          <a:schemeClr val="tx1"/>
                        </a:solidFill>
                        <a:latin typeface="Cambria Math" charset="0"/>
                        <a:ea typeface="Avenir Book" charset="0"/>
                        <a:cs typeface="Avenir Book" charset="0"/>
                      </a:rPr>
                      <m:t>$9.99</m:t>
                    </m:r>
                  </m:oMath>
                </a14:m>
                <a:r>
                  <a:rPr lang="de-DE" dirty="0">
                    <a:solidFill>
                      <a:schemeClr val="tx1"/>
                    </a:solidFill>
                    <a:latin typeface="Avenir Book" charset="0"/>
                    <a:ea typeface="Avenir Book" charset="0"/>
                    <a:cs typeface="Avenir Book" charset="0"/>
                  </a:rPr>
                  <a:t>).</a:t>
                </a:r>
              </a:p>
              <a:p>
                <a:pPr marL="514350" indent="-514350">
                  <a:buFont typeface="+mj-lt"/>
                  <a:buAutoNum type="arabicPeriod"/>
                </a:pPr>
                <a:r>
                  <a:rPr lang="de-DE" dirty="0" err="1" smtClean="0">
                    <a:solidFill>
                      <a:schemeClr val="tx1"/>
                    </a:solidFill>
                    <a:latin typeface="Avenir Book" charset="0"/>
                    <a:ea typeface="Avenir Book" charset="0"/>
                    <a:cs typeface="Avenir Book" charset="0"/>
                  </a:rPr>
                  <a:t>When</a:t>
                </a:r>
                <a:r>
                  <a:rPr lang="de-DE" dirty="0" smtClean="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the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stakes</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are</a:t>
                </a:r>
                <a:r>
                  <a:rPr lang="de-DE" dirty="0">
                    <a:solidFill>
                      <a:schemeClr val="tx1"/>
                    </a:solidFill>
                    <a:latin typeface="Avenir Book" charset="0"/>
                    <a:ea typeface="Avenir Book" charset="0"/>
                    <a:cs typeface="Avenir Book" charset="0"/>
                  </a:rPr>
                  <a:t> high </a:t>
                </a:r>
                <a:r>
                  <a:rPr lang="de-DE" dirty="0" err="1">
                    <a:solidFill>
                      <a:schemeClr val="tx1"/>
                    </a:solidFill>
                    <a:latin typeface="Avenir Book" charset="0"/>
                    <a:ea typeface="Avenir Book" charset="0"/>
                    <a:cs typeface="Avenir Book" charset="0"/>
                  </a:rPr>
                  <a:t>people</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should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invest</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more</a:t>
                </a:r>
                <a:r>
                  <a:rPr lang="de-DE" dirty="0">
                    <a:solidFill>
                      <a:schemeClr val="tx1"/>
                    </a:solidFill>
                    <a:latin typeface="Avenir Book" charset="0"/>
                    <a:ea typeface="Avenir Book" charset="0"/>
                    <a:cs typeface="Avenir Book" charset="0"/>
                  </a:rPr>
                  <a:t> time </a:t>
                </a:r>
                <a:r>
                  <a:rPr lang="de-DE" dirty="0" err="1">
                    <a:solidFill>
                      <a:schemeClr val="tx1"/>
                    </a:solidFill>
                    <a:latin typeface="Avenir Book" charset="0"/>
                    <a:ea typeface="Avenir Book" charset="0"/>
                    <a:cs typeface="Avenir Book" charset="0"/>
                  </a:rPr>
                  <a:t>and</a:t>
                </a:r>
                <a:r>
                  <a:rPr lang="de-DE" dirty="0">
                    <a:solidFill>
                      <a:schemeClr val="tx1"/>
                    </a:solidFill>
                    <a:latin typeface="Avenir Book" charset="0"/>
                    <a:ea typeface="Avenir Book" charset="0"/>
                    <a:cs typeface="Avenir Book" charset="0"/>
                  </a:rPr>
                  <a:t> </a:t>
                </a:r>
                <a:r>
                  <a:rPr lang="de-DE" dirty="0" err="1">
                    <a:solidFill>
                      <a:schemeClr val="tx1"/>
                    </a:solidFill>
                    <a:latin typeface="Avenir Book" charset="0"/>
                    <a:ea typeface="Avenir Book" charset="0"/>
                    <a:cs typeface="Avenir Book" charset="0"/>
                  </a:rPr>
                  <a:t>effort</a:t>
                </a:r>
                <a:r>
                  <a:rPr lang="de-DE" dirty="0">
                    <a:solidFill>
                      <a:schemeClr val="tx1"/>
                    </a:solidFill>
                    <a:latin typeface="Avenir Book" charset="0"/>
                    <a:ea typeface="Avenir Book" charset="0"/>
                    <a:cs typeface="Avenir Book" charset="0"/>
                  </a:rPr>
                  <a:t>.</a:t>
                </a:r>
              </a:p>
              <a:p>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75488" y="2386840"/>
                <a:ext cx="9400031" cy="4351338"/>
              </a:xfrm>
              <a:blipFill rotWithShape="0">
                <a:blip r:embed="rId2"/>
                <a:stretch>
                  <a:fillRect l="-1621" t="-3506"/>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B71B6317-4C1F-2D45-957F-23095F2C68BC}" type="slidenum">
              <a:rPr lang="en-US" smtClean="0"/>
              <a:t>27</a:t>
            </a:fld>
            <a:endParaRPr lang="en-US"/>
          </a:p>
        </p:txBody>
      </p:sp>
    </p:spTree>
    <p:extLst>
      <p:ext uri="{BB962C8B-B14F-4D97-AF65-F5344CB8AC3E}">
        <p14:creationId xmlns:p14="http://schemas.microsoft.com/office/powerpoint/2010/main" val="17164115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2">
                    <a:lumMod val="50000"/>
                  </a:schemeClr>
                </a:solidFill>
              </a:rPr>
              <a:t>Background</a:t>
            </a:r>
          </a:p>
          <a:p>
            <a:pPr marL="514350" indent="-514350">
              <a:buFont typeface="+mj-lt"/>
              <a:buAutoNum type="arabicPeriod"/>
            </a:pPr>
            <a:r>
              <a:rPr lang="en-US" dirty="0" smtClean="0">
                <a:solidFill>
                  <a:schemeClr val="accent3">
                    <a:lumMod val="75000"/>
                  </a:schemeClr>
                </a:solidFill>
              </a:rPr>
              <a:t>Automatically deriving rational heuristics</a:t>
            </a:r>
          </a:p>
          <a:p>
            <a:pPr marL="514350" indent="-514350">
              <a:buFont typeface="+mj-lt"/>
              <a:buAutoNum type="arabicPeriod"/>
            </a:pPr>
            <a:r>
              <a:rPr lang="en-US" dirty="0" smtClean="0">
                <a:solidFill>
                  <a:schemeClr val="accent3">
                    <a:lumMod val="75000"/>
                  </a:schemeClr>
                </a:solidFill>
              </a:rPr>
              <a:t>Predictions</a:t>
            </a:r>
          </a:p>
          <a:p>
            <a:pPr marL="514350" indent="-514350">
              <a:buFont typeface="+mj-lt"/>
              <a:buAutoNum type="arabicPeriod"/>
            </a:pPr>
            <a:r>
              <a:rPr lang="en-US" b="1" dirty="0" smtClean="0"/>
              <a:t>Comparison to human choice strategies</a:t>
            </a:r>
          </a:p>
          <a:p>
            <a:pPr marL="514350" indent="-514350">
              <a:buFont typeface="+mj-lt"/>
              <a:buAutoNum type="arabicPeriod"/>
            </a:pPr>
            <a:r>
              <a:rPr lang="en-US" dirty="0" smtClean="0"/>
              <a:t>Conclusion</a:t>
            </a:r>
            <a:endParaRPr lang="en-US" dirty="0"/>
          </a:p>
        </p:txBody>
      </p:sp>
      <p:sp>
        <p:nvSpPr>
          <p:cNvPr id="4" name="Slide Number Placeholder 3"/>
          <p:cNvSpPr>
            <a:spLocks noGrp="1"/>
          </p:cNvSpPr>
          <p:nvPr>
            <p:ph type="sldNum" sz="quarter" idx="12"/>
          </p:nvPr>
        </p:nvSpPr>
        <p:spPr/>
        <p:txBody>
          <a:bodyPr/>
          <a:lstStyle/>
          <a:p>
            <a:fld id="{B71B6317-4C1F-2D45-957F-23095F2C68BC}" type="slidenum">
              <a:rPr lang="en-US" smtClean="0"/>
              <a:t>28</a:t>
            </a:fld>
            <a:endParaRPr lang="en-US"/>
          </a:p>
        </p:txBody>
      </p:sp>
    </p:spTree>
    <p:extLst>
      <p:ext uri="{BB962C8B-B14F-4D97-AF65-F5344CB8AC3E}">
        <p14:creationId xmlns:p14="http://schemas.microsoft.com/office/powerpoint/2010/main" val="199227757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221551" y="739580"/>
            <a:ext cx="2608984" cy="793615"/>
          </a:xfrm>
          <a:prstGeom prst="rect">
            <a:avLst/>
          </a:prstGeom>
          <a:noFill/>
        </p:spPr>
        <p:txBody>
          <a:bodyPr wrap="none" rtlCol="0">
            <a:spAutoFit/>
          </a:bodyPr>
          <a:lstStyle/>
          <a:p>
            <a:r>
              <a:rPr lang="de-DE" sz="4557" b="1" dirty="0" err="1">
                <a:latin typeface="Avenir Heavy"/>
                <a:cs typeface="Avenir Heavy"/>
                <a:sym typeface="WP IconicSymbolsA"/>
              </a:rPr>
              <a:t>Methods</a:t>
            </a:r>
            <a:endParaRPr lang="en-US" sz="4557" dirty="0"/>
          </a:p>
        </p:txBody>
      </p:sp>
      <mc:AlternateContent xmlns:mc="http://schemas.openxmlformats.org/markup-compatibility/2006" xmlns:a14="http://schemas.microsoft.com/office/drawing/2010/main">
        <mc:Choice Requires="a14">
          <p:sp>
            <p:nvSpPr>
              <p:cNvPr id="8" name="TextBox 7"/>
              <p:cNvSpPr txBox="1"/>
              <p:nvPr/>
            </p:nvSpPr>
            <p:spPr>
              <a:xfrm>
                <a:off x="424580" y="1919214"/>
                <a:ext cx="9430560" cy="4766946"/>
              </a:xfrm>
              <a:prstGeom prst="rect">
                <a:avLst/>
              </a:prstGeom>
              <a:noFill/>
            </p:spPr>
            <p:txBody>
              <a:bodyPr wrap="square" rtlCol="0">
                <a:spAutoFit/>
              </a:bodyPr>
              <a:lstStyle/>
              <a:p>
                <a:pPr marL="241116" indent="-241116">
                  <a:buFont typeface="Arial" charset="0"/>
                  <a:buChar char="•"/>
                </a:pPr>
                <a:r>
                  <a:rPr lang="de-DE" sz="2700" dirty="0">
                    <a:latin typeface="Avenir Book" charset="0"/>
                    <a:ea typeface="Avenir Book" charset="0"/>
                    <a:cs typeface="Avenir Book" charset="0"/>
                    <a:sym typeface="WP IconicSymbolsA"/>
                  </a:rPr>
                  <a:t>2x2 </a:t>
                </a:r>
                <a:r>
                  <a:rPr lang="de-DE" sz="2700" dirty="0" err="1">
                    <a:latin typeface="Avenir Book" charset="0"/>
                    <a:ea typeface="Avenir Book" charset="0"/>
                    <a:cs typeface="Avenir Book" charset="0"/>
                    <a:sym typeface="WP IconicSymbolsA"/>
                  </a:rPr>
                  <a:t>within-subjects</a:t>
                </a:r>
                <a:r>
                  <a:rPr lang="de-DE" sz="2700" dirty="0">
                    <a:latin typeface="Avenir Book" charset="0"/>
                    <a:ea typeface="Avenir Book" charset="0"/>
                    <a:cs typeface="Avenir Book" charset="0"/>
                    <a:sym typeface="WP IconicSymbolsA"/>
                  </a:rPr>
                  <a:t> design:</a:t>
                </a:r>
                <a:br>
                  <a:rPr lang="de-DE" sz="2700" dirty="0">
                    <a:latin typeface="Avenir Book" charset="0"/>
                    <a:ea typeface="Avenir Book" charset="0"/>
                    <a:cs typeface="Avenir Book" charset="0"/>
                    <a:sym typeface="WP IconicSymbolsA"/>
                  </a:rPr>
                </a:br>
                <a:r>
                  <a:rPr lang="de-DE" sz="2700" dirty="0" err="1">
                    <a:latin typeface="Avenir Book" charset="0"/>
                    <a:ea typeface="Avenir Book" charset="0"/>
                    <a:cs typeface="Avenir Book" charset="0"/>
                    <a:sym typeface="WP IconicSymbolsA"/>
                  </a:rPr>
                  <a:t>stakes</a:t>
                </a:r>
                <a:r>
                  <a:rPr lang="de-DE" sz="2700" dirty="0">
                    <a:latin typeface="Avenir Book" charset="0"/>
                    <a:ea typeface="Avenir Book" charset="0"/>
                    <a:cs typeface="Avenir Book" charset="0"/>
                    <a:sym typeface="WP IconicSymbolsA"/>
                  </a:rPr>
                  <a:t> ($9.99 vs. $0.25) x </a:t>
                </a:r>
                <a:r>
                  <a:rPr lang="de-DE" sz="2700" dirty="0" err="1">
                    <a:latin typeface="Avenir Book" charset="0"/>
                    <a:ea typeface="Avenir Book" charset="0"/>
                    <a:cs typeface="Avenir Book" charset="0"/>
                    <a:sym typeface="WP IconicSymbolsA"/>
                  </a:rPr>
                  <a:t>outcome</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dispersion</a:t>
                </a:r>
                <a:r>
                  <a:rPr lang="de-DE" sz="2700" dirty="0">
                    <a:latin typeface="Avenir Book" charset="0"/>
                    <a:ea typeface="Avenir Book" charset="0"/>
                    <a:cs typeface="Avenir Book" charset="0"/>
                    <a:sym typeface="WP IconicSymbolsA"/>
                  </a:rPr>
                  <a:t> (all </a:t>
                </a:r>
                <a14:m>
                  <m:oMath xmlns:m="http://schemas.openxmlformats.org/officeDocument/2006/math">
                    <m:r>
                      <a:rPr lang="en-US" sz="2700" i="1">
                        <a:latin typeface="Cambria Math" charset="0"/>
                        <a:ea typeface="Avenir Book" charset="0"/>
                        <a:cs typeface="Avenir Book" charset="0"/>
                        <a:sym typeface="WP IconicSymbolsA"/>
                      </a:rPr>
                      <m:t>𝑝</m:t>
                    </m:r>
                    <m:r>
                      <a:rPr lang="en-US" sz="2700" i="1">
                        <a:latin typeface="Cambria Math" charset="0"/>
                        <a:ea typeface="Avenir Book" charset="0"/>
                        <a:cs typeface="Avenir Book" charset="0"/>
                        <a:sym typeface="WP IconicSymbolsA"/>
                      </a:rPr>
                      <m:t>∈[0.1;0.4]</m:t>
                    </m:r>
                  </m:oMath>
                </a14:m>
                <a:r>
                  <a:rPr lang="de-DE" sz="2700" dirty="0">
                    <a:latin typeface="Avenir Book" charset="0"/>
                    <a:ea typeface="Avenir Book" charset="0"/>
                    <a:cs typeface="Avenir Book" charset="0"/>
                    <a:sym typeface="WP IconicSymbolsA"/>
                  </a:rPr>
                  <a:t> vs. </a:t>
                </a:r>
                <a14:m>
                  <m:oMath xmlns:m="http://schemas.openxmlformats.org/officeDocument/2006/math">
                    <m:sSub>
                      <m:sSubPr>
                        <m:ctrlPr>
                          <a:rPr lang="en-US" sz="2700" i="1">
                            <a:latin typeface="Cambria Math" charset="0"/>
                            <a:ea typeface="Avenir Book" charset="0"/>
                            <a:cs typeface="Avenir Book" charset="0"/>
                            <a:sym typeface="WP IconicSymbolsA"/>
                          </a:rPr>
                        </m:ctrlPr>
                      </m:sSubPr>
                      <m:e>
                        <m:r>
                          <a:rPr lang="en-US" sz="2700" i="1">
                            <a:latin typeface="Cambria Math" charset="0"/>
                            <a:ea typeface="Avenir Book" charset="0"/>
                            <a:cs typeface="Avenir Book" charset="0"/>
                            <a:sym typeface="WP IconicSymbolsA"/>
                          </a:rPr>
                          <m:t>𝑝</m:t>
                        </m:r>
                      </m:e>
                      <m:sub>
                        <m:r>
                          <m:rPr>
                            <m:sty m:val="p"/>
                          </m:rPr>
                          <a:rPr lang="en-US" sz="2700">
                            <a:latin typeface="Cambria Math" charset="0"/>
                            <a:ea typeface="Avenir Book" charset="0"/>
                            <a:cs typeface="Avenir Book" charset="0"/>
                            <a:sym typeface="WP IconicSymbolsA"/>
                          </a:rPr>
                          <m:t>max</m:t>
                        </m:r>
                      </m:sub>
                    </m:sSub>
                    <m:r>
                      <a:rPr lang="en-US" sz="2700" i="1" dirty="0">
                        <a:latin typeface="Cambria Math" charset="0"/>
                        <a:ea typeface="Avenir Book" charset="0"/>
                        <a:cs typeface="Avenir Book" charset="0"/>
                        <a:sym typeface="WP IconicSymbolsA"/>
                      </a:rPr>
                      <m:t>≥0.85</m:t>
                    </m:r>
                  </m:oMath>
                </a14:m>
                <a:r>
                  <a:rPr lang="de-DE" sz="2700" dirty="0">
                    <a:latin typeface="Avenir Book" charset="0"/>
                    <a:ea typeface="Avenir Book" charset="0"/>
                    <a:cs typeface="Avenir Book" charset="0"/>
                    <a:sym typeface="WP IconicSymbolsA"/>
                  </a:rPr>
                  <a:t>)</a:t>
                </a:r>
              </a:p>
              <a:p>
                <a:pPr marL="241116" indent="-241116">
                  <a:buFont typeface="Arial" charset="0"/>
                  <a:buChar char="•"/>
                </a:pPr>
                <a:endParaRPr lang="de-DE" sz="2700" dirty="0">
                  <a:latin typeface="Avenir Book" charset="0"/>
                  <a:ea typeface="Avenir Book" charset="0"/>
                  <a:cs typeface="Avenir Book" charset="0"/>
                  <a:sym typeface="WP IconicSymbolsA"/>
                </a:endParaRPr>
              </a:p>
              <a:p>
                <a:pPr marL="241116" indent="-241116">
                  <a:buFont typeface="Arial" charset="0"/>
                  <a:buChar char="•"/>
                </a:pPr>
                <a:r>
                  <a:rPr lang="de-DE" sz="2700" dirty="0">
                    <a:latin typeface="Avenir Book" charset="0"/>
                    <a:ea typeface="Avenir Book" charset="0"/>
                    <a:cs typeface="Avenir Book" charset="0"/>
                    <a:sym typeface="WP IconicSymbolsA"/>
                  </a:rPr>
                  <a:t>20 </a:t>
                </a:r>
                <a:r>
                  <a:rPr lang="de-DE" sz="2700" dirty="0" err="1">
                    <a:latin typeface="Avenir Book" charset="0"/>
                    <a:ea typeface="Avenir Book" charset="0"/>
                    <a:cs typeface="Avenir Book" charset="0"/>
                    <a:sym typeface="WP IconicSymbolsA"/>
                  </a:rPr>
                  <a:t>decision</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problems</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with</a:t>
                </a:r>
                <a:r>
                  <a:rPr lang="de-DE" sz="2700" dirty="0">
                    <a:latin typeface="Avenir Book" charset="0"/>
                    <a:ea typeface="Avenir Book" charset="0"/>
                    <a:cs typeface="Avenir Book" charset="0"/>
                    <a:sym typeface="WP IconicSymbolsA"/>
                  </a:rPr>
                  <a:t> 4 </a:t>
                </a:r>
                <a:r>
                  <a:rPr lang="de-DE" sz="2700" dirty="0" err="1">
                    <a:latin typeface="Avenir Book" charset="0"/>
                    <a:ea typeface="Avenir Book" charset="0"/>
                    <a:cs typeface="Avenir Book" charset="0"/>
                    <a:sym typeface="WP IconicSymbolsA"/>
                  </a:rPr>
                  <a:t>outcomes</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and</a:t>
                </a:r>
                <a:r>
                  <a:rPr lang="de-DE" sz="2700" dirty="0">
                    <a:latin typeface="Avenir Book" charset="0"/>
                    <a:ea typeface="Avenir Book" charset="0"/>
                    <a:cs typeface="Avenir Book" charset="0"/>
                    <a:sym typeface="WP IconicSymbolsA"/>
                  </a:rPr>
                  <a:t> 7 alternatives</a:t>
                </a:r>
              </a:p>
              <a:p>
                <a:pPr marL="241116" indent="-241116">
                  <a:buFont typeface="Arial" charset="0"/>
                  <a:buChar char="•"/>
                </a:pPr>
                <a:endParaRPr lang="de-DE" sz="2700" dirty="0">
                  <a:latin typeface="Avenir Book" charset="0"/>
                  <a:ea typeface="Avenir Book" charset="0"/>
                  <a:cs typeface="Avenir Book" charset="0"/>
                  <a:sym typeface="WP IconicSymbolsA"/>
                </a:endParaRPr>
              </a:p>
              <a:p>
                <a:pPr marL="241116" indent="-241116">
                  <a:buFont typeface="Arial" charset="0"/>
                  <a:buChar char="•"/>
                </a:pPr>
                <a:r>
                  <a:rPr lang="de-DE" sz="2700" dirty="0">
                    <a:latin typeface="Avenir Book" charset="0"/>
                    <a:ea typeface="Avenir Book" charset="0"/>
                    <a:cs typeface="Avenir Book" charset="0"/>
                    <a:sym typeface="WP IconicSymbolsA"/>
                  </a:rPr>
                  <a:t>300 </a:t>
                </a:r>
                <a:r>
                  <a:rPr lang="de-DE" sz="2700" dirty="0" err="1">
                    <a:latin typeface="Avenir Book" charset="0"/>
                    <a:ea typeface="Avenir Book" charset="0"/>
                    <a:cs typeface="Avenir Book" charset="0"/>
                    <a:sym typeface="WP IconicSymbolsA"/>
                  </a:rPr>
                  <a:t>participants</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recruited</a:t>
                </a:r>
                <a:r>
                  <a:rPr lang="de-DE" sz="2700" dirty="0">
                    <a:latin typeface="Avenir Book" charset="0"/>
                    <a:ea typeface="Avenir Book" charset="0"/>
                    <a:cs typeface="Avenir Book" charset="0"/>
                    <a:sym typeface="WP IconicSymbolsA"/>
                  </a:rPr>
                  <a:t> on Amazon </a:t>
                </a:r>
                <a:r>
                  <a:rPr lang="de-DE" sz="2700" dirty="0" err="1">
                    <a:latin typeface="Avenir Book" charset="0"/>
                    <a:ea typeface="Avenir Book" charset="0"/>
                    <a:cs typeface="Avenir Book" charset="0"/>
                    <a:sym typeface="WP IconicSymbolsA"/>
                  </a:rPr>
                  <a:t>Mechanical</a:t>
                </a:r>
                <a:r>
                  <a:rPr lang="de-DE" sz="2700" dirty="0">
                    <a:latin typeface="Avenir Book" charset="0"/>
                    <a:ea typeface="Avenir Book" charset="0"/>
                    <a:cs typeface="Avenir Book" charset="0"/>
                    <a:sym typeface="WP IconicSymbolsA"/>
                  </a:rPr>
                  <a:t> Turk </a:t>
                </a:r>
              </a:p>
              <a:p>
                <a:pPr marL="241116" indent="-241116">
                  <a:buFont typeface="Arial" charset="0"/>
                  <a:buChar char="•"/>
                </a:pPr>
                <a:endParaRPr lang="de-DE" sz="2700" dirty="0">
                  <a:latin typeface="Avenir Book" charset="0"/>
                  <a:ea typeface="Avenir Book" charset="0"/>
                  <a:cs typeface="Avenir Book" charset="0"/>
                  <a:sym typeface="WP IconicSymbolsA"/>
                </a:endParaRPr>
              </a:p>
              <a:p>
                <a:pPr marL="241116" indent="-241116">
                  <a:buFont typeface="Arial" charset="0"/>
                  <a:buChar char="•"/>
                </a:pPr>
                <a:r>
                  <a:rPr lang="de-DE" sz="2700" dirty="0">
                    <a:latin typeface="Avenir Book" charset="0"/>
                    <a:ea typeface="Avenir Book" charset="0"/>
                    <a:cs typeface="Avenir Book" charset="0"/>
                    <a:sym typeface="WP IconicSymbolsA"/>
                  </a:rPr>
                  <a:t>$1.50 </a:t>
                </a:r>
                <a:r>
                  <a:rPr lang="de-DE" sz="2700" dirty="0" err="1">
                    <a:latin typeface="Avenir Book" charset="0"/>
                    <a:ea typeface="Avenir Book" charset="0"/>
                    <a:cs typeface="Avenir Book" charset="0"/>
                    <a:sym typeface="WP IconicSymbolsA"/>
                  </a:rPr>
                  <a:t>base</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pay</a:t>
                </a:r>
                <a:r>
                  <a:rPr lang="de-DE" sz="2700" dirty="0">
                    <a:latin typeface="Avenir Book" charset="0"/>
                    <a:ea typeface="Avenir Book" charset="0"/>
                    <a:cs typeface="Avenir Book" charset="0"/>
                    <a:sym typeface="WP IconicSymbolsA"/>
                  </a:rPr>
                  <a:t> + </a:t>
                </a:r>
                <a:r>
                  <a:rPr lang="de-DE" sz="2700" dirty="0" err="1">
                    <a:latin typeface="Avenir Book" charset="0"/>
                    <a:ea typeface="Avenir Book" charset="0"/>
                    <a:cs typeface="Avenir Book" charset="0"/>
                    <a:sym typeface="WP IconicSymbolsA"/>
                  </a:rPr>
                  <a:t>payoff</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from</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one</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trial</a:t>
                </a:r>
                <a:r>
                  <a:rPr lang="de-DE" sz="1519" dirty="0">
                    <a:latin typeface="Avenir Book" charset="0"/>
                    <a:ea typeface="Avenir Book" charset="0"/>
                    <a:cs typeface="Avenir Book" charset="0"/>
                    <a:sym typeface="WP IconicSymbolsA"/>
                  </a:rPr>
                  <a:t/>
                </a:r>
                <a:br>
                  <a:rPr lang="de-DE" sz="1519" dirty="0">
                    <a:latin typeface="Avenir Book" charset="0"/>
                    <a:ea typeface="Avenir Book" charset="0"/>
                    <a:cs typeface="Avenir Book" charset="0"/>
                    <a:sym typeface="WP IconicSymbolsA"/>
                  </a:rPr>
                </a:br>
                <a:r>
                  <a:rPr lang="de-DE" sz="1519" dirty="0">
                    <a:latin typeface="Avenir Book" charset="0"/>
                    <a:ea typeface="Avenir Book" charset="0"/>
                    <a:cs typeface="Avenir Book" charset="0"/>
                    <a:sym typeface="WP IconicSymbolsA"/>
                  </a:rPr>
                  <a:t/>
                </a:r>
                <a:br>
                  <a:rPr lang="de-DE" sz="1519" dirty="0">
                    <a:latin typeface="Avenir Book" charset="0"/>
                    <a:ea typeface="Avenir Book" charset="0"/>
                    <a:cs typeface="Avenir Book" charset="0"/>
                    <a:sym typeface="WP IconicSymbolsA"/>
                  </a:rPr>
                </a:br>
                <a:r>
                  <a:rPr lang="de-DE" sz="1519" dirty="0">
                    <a:latin typeface="Avenir Book" charset="0"/>
                    <a:ea typeface="Avenir Book" charset="0"/>
                    <a:cs typeface="Avenir Book" charset="0"/>
                    <a:sym typeface="WP IconicSymbolsA"/>
                  </a:rPr>
                  <a:t/>
                </a:r>
                <a:br>
                  <a:rPr lang="de-DE" sz="1519" dirty="0">
                    <a:latin typeface="Avenir Book" charset="0"/>
                    <a:ea typeface="Avenir Book" charset="0"/>
                    <a:cs typeface="Avenir Book" charset="0"/>
                    <a:sym typeface="WP IconicSymbolsA"/>
                  </a:rPr>
                </a:br>
                <a:endParaRPr lang="de-DE" sz="1519" dirty="0">
                  <a:latin typeface="Avenir Book" charset="0"/>
                  <a:ea typeface="Avenir Book" charset="0"/>
                  <a:cs typeface="Avenir Book" charset="0"/>
                  <a:sym typeface="WP IconicSymbolsA"/>
                </a:endParaRPr>
              </a:p>
              <a:p>
                <a:pPr marL="241116" indent="-241116">
                  <a:buFont typeface="Arial" charset="0"/>
                  <a:buChar char="•"/>
                </a:pPr>
                <a:endParaRPr lang="en-US" sz="1519" dirty="0"/>
              </a:p>
            </p:txBody>
          </p:sp>
        </mc:Choice>
        <mc:Fallback xmlns="">
          <p:sp>
            <p:nvSpPr>
              <p:cNvPr id="8" name="TextBox 7"/>
              <p:cNvSpPr txBox="1">
                <a:spLocks noRot="1" noChangeAspect="1" noMove="1" noResize="1" noEditPoints="1" noAdjustHandles="1" noChangeArrowheads="1" noChangeShapeType="1" noTextEdit="1"/>
              </p:cNvSpPr>
              <p:nvPr/>
            </p:nvSpPr>
            <p:spPr>
              <a:xfrm>
                <a:off x="503206" y="1639624"/>
                <a:ext cx="11176960" cy="5632311"/>
              </a:xfrm>
              <a:prstGeom prst="rect">
                <a:avLst/>
              </a:prstGeom>
              <a:blipFill rotWithShape="0">
                <a:blip r:embed="rId2"/>
                <a:stretch>
                  <a:fillRect l="-1255" t="-1515"/>
                </a:stretch>
              </a:blipFill>
            </p:spPr>
            <p:txBody>
              <a:bodyPr/>
              <a:lstStyle/>
              <a:p>
                <a:r>
                  <a:rPr lang="en-US">
                    <a:noFill/>
                  </a:rPr>
                  <a:t> </a:t>
                </a:r>
              </a:p>
            </p:txBody>
          </p:sp>
        </mc:Fallback>
      </mc:AlternateContent>
      <p:sp>
        <p:nvSpPr>
          <p:cNvPr id="2" name="Slide Number Placeholder 1"/>
          <p:cNvSpPr>
            <a:spLocks noGrp="1"/>
          </p:cNvSpPr>
          <p:nvPr>
            <p:ph type="sldNum" sz="quarter" idx="12"/>
          </p:nvPr>
        </p:nvSpPr>
        <p:spPr/>
        <p:txBody>
          <a:bodyPr/>
          <a:lstStyle/>
          <a:p>
            <a:fld id="{B71B6317-4C1F-2D45-957F-23095F2C68BC}" type="slidenum">
              <a:rPr lang="en-US" smtClean="0"/>
              <a:t>29</a:t>
            </a:fld>
            <a:endParaRPr lang="en-US"/>
          </a:p>
        </p:txBody>
      </p:sp>
    </p:spTree>
    <p:extLst>
      <p:ext uri="{BB962C8B-B14F-4D97-AF65-F5344CB8AC3E}">
        <p14:creationId xmlns:p14="http://schemas.microsoft.com/office/powerpoint/2010/main" val="56317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smtClean="0"/>
              <a:t>Most decisions have far more possible outcomes than we an consider</a:t>
            </a:r>
            <a:endParaRPr lang="en-US" dirty="0"/>
          </a:p>
        </p:txBody>
      </p:sp>
      <p:sp>
        <p:nvSpPr>
          <p:cNvPr id="3" name="Content Placeholder 2"/>
          <p:cNvSpPr>
            <a:spLocks noGrp="1"/>
          </p:cNvSpPr>
          <p:nvPr>
            <p:ph idx="1"/>
          </p:nvPr>
        </p:nvSpPr>
        <p:spPr>
          <a:xfrm>
            <a:off x="5067300" y="1600201"/>
            <a:ext cx="4646613" cy="4525963"/>
          </a:xfrm>
        </p:spPr>
        <p:txBody>
          <a:bodyPr/>
          <a:lstStyle/>
          <a:p>
            <a:pPr marL="0" indent="0">
              <a:buNone/>
            </a:pPr>
            <a:r>
              <a:rPr lang="en-US" sz="3600" dirty="0">
                <a:latin typeface="Helvetica" charset="0"/>
                <a:cs typeface="Arial" charset="0"/>
              </a:rPr>
              <a:t>Life: </a:t>
            </a:r>
            <a:r>
              <a:rPr lang="en-US" sz="2400" dirty="0">
                <a:latin typeface="Helvetica" charset="0"/>
                <a:cs typeface="Arial" charset="0"/>
              </a:rPr>
              <a:t>Win in 20 trillion moves!</a:t>
            </a:r>
          </a:p>
          <a:p>
            <a:pPr marL="0" indent="0">
              <a:buNone/>
            </a:pPr>
            <a:r>
              <a:rPr lang="en-US" sz="2400" dirty="0">
                <a:latin typeface="Helvetica" charset="0"/>
                <a:cs typeface="Arial" charset="0"/>
              </a:rPr>
              <a:t>100 years x 365 days x 24h x 3600sec x 640 muscles x 10/sec = 20 trillion actions</a:t>
            </a:r>
          </a:p>
          <a:p>
            <a:endParaRPr lang="en-US" dirty="0"/>
          </a:p>
        </p:txBody>
      </p:sp>
      <p:pic>
        <p:nvPicPr>
          <p:cNvPr id="4" name="Content Placeholder 4" descr="chessproblem.jpg"/>
          <p:cNvPicPr>
            <a:picLocks noChangeAspect="1"/>
          </p:cNvPicPr>
          <p:nvPr/>
        </p:nvPicPr>
        <p:blipFill>
          <a:blip r:embed="rId3">
            <a:extLst>
              <a:ext uri="{28A0092B-C50C-407E-A947-70E740481C1C}">
                <a14:useLocalDpi xmlns:a14="http://schemas.microsoft.com/office/drawing/2010/main" val="0"/>
              </a:ext>
            </a:extLst>
          </a:blip>
          <a:srcRect l="-41750" r="-41750"/>
          <a:stretch>
            <a:fillRect/>
          </a:stretch>
        </p:blipFill>
        <p:spPr>
          <a:xfrm>
            <a:off x="-342900" y="2286001"/>
            <a:ext cx="4396108" cy="2395727"/>
          </a:xfrm>
          <a:prstGeom prst="rect">
            <a:avLst/>
          </a:prstGeom>
        </p:spPr>
      </p:pic>
      <p:sp>
        <p:nvSpPr>
          <p:cNvPr id="5" name="TextBox 4"/>
          <p:cNvSpPr txBox="1"/>
          <p:nvPr/>
        </p:nvSpPr>
        <p:spPr>
          <a:xfrm>
            <a:off x="923981" y="1564839"/>
            <a:ext cx="3516257" cy="646331"/>
          </a:xfrm>
          <a:prstGeom prst="rect">
            <a:avLst/>
          </a:prstGeom>
          <a:noFill/>
        </p:spPr>
        <p:txBody>
          <a:bodyPr wrap="none" rtlCol="0">
            <a:spAutoFit/>
          </a:bodyPr>
          <a:lstStyle/>
          <a:p>
            <a:r>
              <a:rPr lang="en-US" sz="3600" dirty="0"/>
              <a:t>Chess: </a:t>
            </a:r>
            <a:r>
              <a:rPr lang="en-US" sz="2400" dirty="0"/>
              <a:t>Win in 2 moves!</a:t>
            </a:r>
          </a:p>
        </p:txBody>
      </p:sp>
      <p:pic>
        <p:nvPicPr>
          <p:cNvPr id="6" name="Picture 5"/>
          <p:cNvPicPr>
            <a:picLocks noChangeAspect="1"/>
          </p:cNvPicPr>
          <p:nvPr/>
        </p:nvPicPr>
        <p:blipFill>
          <a:blip r:embed="rId4"/>
          <a:stretch>
            <a:fillRect/>
          </a:stretch>
        </p:blipFill>
        <p:spPr>
          <a:xfrm>
            <a:off x="5905501" y="3505200"/>
            <a:ext cx="2778991" cy="2522880"/>
          </a:xfrm>
          <a:prstGeom prst="rect">
            <a:avLst/>
          </a:prstGeom>
        </p:spPr>
      </p:pic>
      <mc:AlternateContent xmlns:mc="http://schemas.openxmlformats.org/markup-compatibility/2006">
        <mc:Choice xmlns:a14="http://schemas.microsoft.com/office/drawing/2010/main" Requires="a14">
          <p:sp>
            <p:nvSpPr>
              <p:cNvPr id="7" name="Rectangle 6"/>
              <p:cNvSpPr/>
              <p:nvPr/>
            </p:nvSpPr>
            <p:spPr>
              <a:xfrm>
                <a:off x="116256" y="4827751"/>
                <a:ext cx="5131705" cy="1200329"/>
              </a:xfrm>
              <a:prstGeom prst="rect">
                <a:avLst/>
              </a:prstGeom>
            </p:spPr>
            <p:txBody>
              <a:bodyPr wrap="square">
                <a:spAutoFit/>
              </a:bodyPr>
              <a:lstStyle/>
              <a:p>
                <a:pPr lvl="1"/>
                <a14:m>
                  <m:oMath xmlns:m="http://schemas.openxmlformats.org/officeDocument/2006/math">
                    <m:sSup>
                      <m:sSupPr>
                        <m:ctrlPr>
                          <a:rPr lang="en-US" sz="2400" i="1" dirty="0">
                            <a:latin typeface="Cambria Math" charset="0"/>
                          </a:rPr>
                        </m:ctrlPr>
                      </m:sSupPr>
                      <m:e>
                        <m:r>
                          <a:rPr lang="en-US" sz="2400" i="1" dirty="0">
                            <a:latin typeface="Cambria Math" charset="0"/>
                          </a:rPr>
                          <m:t>10</m:t>
                        </m:r>
                      </m:e>
                      <m:sup>
                        <m:r>
                          <a:rPr lang="en-US" sz="2400" i="1" dirty="0">
                            <a:latin typeface="Cambria Math" charset="0"/>
                          </a:rPr>
                          <m:t>120</m:t>
                        </m:r>
                      </m:sup>
                    </m:sSup>
                  </m:oMath>
                </a14:m>
                <a:r>
                  <a:rPr lang="en-US" sz="2400" dirty="0"/>
                  <a:t> possible move sequences </a:t>
                </a:r>
              </a:p>
              <a:p>
                <a:pPr lvl="1"/>
                <a:r>
                  <a:rPr lang="en-US" sz="2400" dirty="0"/>
                  <a:t>10</a:t>
                </a:r>
                <a:r>
                  <a:rPr lang="en-US" sz="2400" baseline="30000" dirty="0"/>
                  <a:t>106</a:t>
                </a:r>
                <a:r>
                  <a:rPr lang="en-US" sz="2400" dirty="0"/>
                  <a:t> years worth of computation to find optimal solution</a:t>
                </a:r>
              </a:p>
            </p:txBody>
          </p:sp>
        </mc:Choice>
        <mc:Fallback>
          <p:sp>
            <p:nvSpPr>
              <p:cNvPr id="7" name="Rectangle 6"/>
              <p:cNvSpPr>
                <a:spLocks noRot="1" noChangeAspect="1" noMove="1" noResize="1" noEditPoints="1" noAdjustHandles="1" noChangeArrowheads="1" noChangeShapeType="1" noTextEdit="1"/>
              </p:cNvSpPr>
              <p:nvPr/>
            </p:nvSpPr>
            <p:spPr>
              <a:xfrm>
                <a:off x="116256" y="4827751"/>
                <a:ext cx="5131705" cy="1200329"/>
              </a:xfrm>
              <a:prstGeom prst="rect">
                <a:avLst/>
              </a:prstGeom>
              <a:blipFill rotWithShape="0">
                <a:blip r:embed="rId5"/>
                <a:stretch>
                  <a:fillRect t="-4061" r="-2375" b="-10660"/>
                </a:stretch>
              </a:blipFill>
            </p:spPr>
            <p:txBody>
              <a:bodyPr/>
              <a:lstStyle/>
              <a:p>
                <a:r>
                  <a:rPr lang="en-US">
                    <a:noFill/>
                  </a:rPr>
                  <a:t> </a:t>
                </a:r>
              </a:p>
            </p:txBody>
          </p:sp>
        </mc:Fallback>
      </mc:AlternateContent>
      <p:sp>
        <p:nvSpPr>
          <p:cNvPr id="8" name="Slide Number Placeholder 7"/>
          <p:cNvSpPr>
            <a:spLocks noGrp="1"/>
          </p:cNvSpPr>
          <p:nvPr>
            <p:ph type="sldNum" sz="quarter" idx="12"/>
          </p:nvPr>
        </p:nvSpPr>
        <p:spPr/>
        <p:txBody>
          <a:bodyPr/>
          <a:lstStyle/>
          <a:p>
            <a:fld id="{B71B6317-4C1F-2D45-957F-23095F2C68BC}" type="slidenum">
              <a:rPr lang="en-US" smtClean="0"/>
              <a:t>3</a:t>
            </a:fld>
            <a:endParaRPr lang="en-US"/>
          </a:p>
        </p:txBody>
      </p:sp>
    </p:spTree>
    <p:extLst>
      <p:ext uri="{BB962C8B-B14F-4D97-AF65-F5344CB8AC3E}">
        <p14:creationId xmlns:p14="http://schemas.microsoft.com/office/powerpoint/2010/main" val="160198992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221551" y="681351"/>
            <a:ext cx="2123274" cy="793615"/>
          </a:xfrm>
          <a:prstGeom prst="rect">
            <a:avLst/>
          </a:prstGeom>
          <a:noFill/>
        </p:spPr>
        <p:txBody>
          <a:bodyPr wrap="none" rtlCol="0">
            <a:spAutoFit/>
          </a:bodyPr>
          <a:lstStyle/>
          <a:p>
            <a:r>
              <a:rPr lang="de-DE" sz="4557" b="1" dirty="0" err="1">
                <a:latin typeface="Avenir Heavy"/>
                <a:cs typeface="Avenir Heavy"/>
                <a:sym typeface="WP IconicSymbolsA"/>
              </a:rPr>
              <a:t>Results</a:t>
            </a:r>
            <a:endParaRPr lang="en-US" sz="4557" dirty="0"/>
          </a:p>
        </p:txBody>
      </p:sp>
      <mc:AlternateContent xmlns:mc="http://schemas.openxmlformats.org/markup-compatibility/2006" xmlns:a14="http://schemas.microsoft.com/office/drawing/2010/main">
        <mc:Choice Requires="a14">
          <p:sp>
            <p:nvSpPr>
              <p:cNvPr id="8" name="TextBox 7"/>
              <p:cNvSpPr txBox="1"/>
              <p:nvPr/>
            </p:nvSpPr>
            <p:spPr>
              <a:xfrm>
                <a:off x="424580" y="1366040"/>
                <a:ext cx="9430560" cy="5530488"/>
              </a:xfrm>
              <a:prstGeom prst="rect">
                <a:avLst/>
              </a:prstGeom>
              <a:noFill/>
            </p:spPr>
            <p:txBody>
              <a:bodyPr wrap="square" rtlCol="0">
                <a:spAutoFit/>
              </a:bodyPr>
              <a:lstStyle/>
              <a:p>
                <a:pPr marL="241116" indent="-241116">
                  <a:buFont typeface="Arial" charset="0"/>
                  <a:buChar char="•"/>
                </a:pPr>
                <a:r>
                  <a:rPr lang="de-DE" sz="2700" dirty="0">
                    <a:latin typeface="Avenir Book" charset="0"/>
                    <a:ea typeface="Avenir Book" charset="0"/>
                    <a:cs typeface="Avenir Book" charset="0"/>
                    <a:sym typeface="WP IconicSymbolsA"/>
                  </a:rPr>
                  <a:t>People do </a:t>
                </a:r>
                <a:r>
                  <a:rPr lang="de-DE" sz="2700" dirty="0" err="1">
                    <a:latin typeface="Avenir Book" charset="0"/>
                    <a:ea typeface="Avenir Book" charset="0"/>
                    <a:cs typeface="Avenir Book" charset="0"/>
                    <a:sym typeface="WP IconicSymbolsA"/>
                  </a:rPr>
                  <a:t>use</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the</a:t>
                </a:r>
                <a:r>
                  <a:rPr lang="de-DE" sz="2700" dirty="0">
                    <a:latin typeface="Avenir Book" charset="0"/>
                    <a:ea typeface="Avenir Book" charset="0"/>
                    <a:cs typeface="Avenir Book" charset="0"/>
                    <a:sym typeface="WP IconicSymbolsA"/>
                  </a:rPr>
                  <a:t> SAT-TTB </a:t>
                </a:r>
                <a:r>
                  <a:rPr lang="de-DE" sz="2700" dirty="0" err="1">
                    <a:latin typeface="Avenir Book" charset="0"/>
                    <a:ea typeface="Avenir Book" charset="0"/>
                    <a:cs typeface="Avenir Book" charset="0"/>
                    <a:sym typeface="WP IconicSymbolsA"/>
                  </a:rPr>
                  <a:t>strategy</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discovered</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by</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our</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method</a:t>
                </a:r>
                <a:r>
                  <a:rPr lang="de-DE" sz="2700" dirty="0">
                    <a:latin typeface="Avenir Book" charset="0"/>
                    <a:ea typeface="Avenir Book" charset="0"/>
                    <a:cs typeface="Avenir Book" charset="0"/>
                    <a:sym typeface="WP IconicSymbolsA"/>
                  </a:rPr>
                  <a:t> on 10.7% </a:t>
                </a:r>
                <a:r>
                  <a:rPr lang="de-DE" sz="2700" dirty="0" err="1">
                    <a:latin typeface="Avenir Book" charset="0"/>
                    <a:ea typeface="Avenir Book" charset="0"/>
                    <a:cs typeface="Avenir Book" charset="0"/>
                    <a:sym typeface="WP IconicSymbolsA"/>
                  </a:rPr>
                  <a:t>of</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the</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trials</a:t>
                </a:r>
                <a:endParaRPr lang="de-DE" sz="2700" dirty="0">
                  <a:latin typeface="Avenir Book" charset="0"/>
                  <a:ea typeface="Avenir Book" charset="0"/>
                  <a:cs typeface="Avenir Book" charset="0"/>
                  <a:sym typeface="WP IconicSymbolsA"/>
                </a:endParaRPr>
              </a:p>
              <a:p>
                <a:pPr marL="241116" indent="-241116">
                  <a:buFont typeface="Arial" charset="0"/>
                  <a:buChar char="•"/>
                </a:pPr>
                <a:endParaRPr lang="de-DE" sz="2700" dirty="0">
                  <a:latin typeface="Avenir Book" charset="0"/>
                  <a:ea typeface="Avenir Book" charset="0"/>
                  <a:cs typeface="Avenir Book" charset="0"/>
                  <a:sym typeface="WP IconicSymbolsA"/>
                </a:endParaRPr>
              </a:p>
              <a:p>
                <a:pPr marL="606310" indent="-606310" algn="just" defTabSz="3521216">
                  <a:spcAft>
                    <a:spcPts val="2026"/>
                  </a:spcAft>
                  <a:defRPr/>
                </a:pPr>
                <a:r>
                  <a:rPr lang="de-DE" sz="2700" dirty="0" err="1">
                    <a:latin typeface="Avenir Book" charset="0"/>
                    <a:ea typeface="Avenir Book" charset="0"/>
                    <a:cs typeface="Avenir Book" charset="0"/>
                    <a:sym typeface="WP IconicSymbolsA"/>
                  </a:rPr>
                  <a:t>Empirical</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results</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confirmed</a:t>
                </a:r>
                <a:r>
                  <a:rPr lang="de-DE" sz="2700" dirty="0">
                    <a:latin typeface="Avenir Book" charset="0"/>
                    <a:ea typeface="Avenir Book" charset="0"/>
                    <a:cs typeface="Avenir Book" charset="0"/>
                    <a:sym typeface="WP IconicSymbolsA"/>
                  </a:rPr>
                  <a:t> all 3 </a:t>
                </a:r>
                <a:r>
                  <a:rPr lang="de-DE" sz="2700" dirty="0" err="1">
                    <a:latin typeface="Avenir Book" charset="0"/>
                    <a:ea typeface="Avenir Book" charset="0"/>
                    <a:cs typeface="Avenir Book" charset="0"/>
                    <a:sym typeface="WP IconicSymbolsA"/>
                  </a:rPr>
                  <a:t>model</a:t>
                </a:r>
                <a:r>
                  <a:rPr lang="de-DE" sz="2700" dirty="0">
                    <a:latin typeface="Avenir Book" charset="0"/>
                    <a:ea typeface="Avenir Book" charset="0"/>
                    <a:cs typeface="Avenir Book" charset="0"/>
                    <a:sym typeface="WP IconicSymbolsA"/>
                  </a:rPr>
                  <a:t> </a:t>
                </a:r>
                <a:r>
                  <a:rPr lang="de-DE" sz="2700" dirty="0" err="1">
                    <a:latin typeface="Avenir Book" charset="0"/>
                    <a:ea typeface="Avenir Book" charset="0"/>
                    <a:cs typeface="Avenir Book" charset="0"/>
                    <a:sym typeface="WP IconicSymbolsA"/>
                  </a:rPr>
                  <a:t>predictions</a:t>
                </a:r>
                <a:r>
                  <a:rPr lang="de-DE" sz="2700" dirty="0">
                    <a:latin typeface="Avenir Book" charset="0"/>
                    <a:ea typeface="Avenir Book" charset="0"/>
                    <a:cs typeface="Avenir Book" charset="0"/>
                    <a:sym typeface="WP IconicSymbolsA"/>
                  </a:rPr>
                  <a:t>:</a:t>
                </a:r>
                <a:endParaRPr lang="de-DE" sz="2700" dirty="0">
                  <a:latin typeface="Avenir Book" charset="0"/>
                  <a:ea typeface="Avenir Book" charset="0"/>
                  <a:cs typeface="Avenir Book" charset="0"/>
                </a:endParaRPr>
              </a:p>
              <a:p>
                <a:pPr marL="964463" indent="-964463">
                  <a:buFont typeface="+mj-lt"/>
                  <a:buAutoNum type="arabicPeriod"/>
                </a:pPr>
                <a:r>
                  <a:rPr lang="de-DE" sz="2700" dirty="0">
                    <a:latin typeface="Avenir Book" charset="0"/>
                    <a:ea typeface="Avenir Book" charset="0"/>
                    <a:cs typeface="Avenir Book" charset="0"/>
                  </a:rPr>
                  <a:t>People </a:t>
                </a:r>
                <a:r>
                  <a:rPr lang="de-DE" sz="2700" dirty="0" err="1">
                    <a:latin typeface="Avenir Book" charset="0"/>
                    <a:ea typeface="Avenir Book" charset="0"/>
                    <a:cs typeface="Avenir Book" charset="0"/>
                  </a:rPr>
                  <a:t>used</a:t>
                </a:r>
                <a:r>
                  <a:rPr lang="de-DE" sz="2700" dirty="0">
                    <a:latin typeface="Avenir Book" charset="0"/>
                    <a:ea typeface="Avenir Book" charset="0"/>
                    <a:cs typeface="Avenir Book" charset="0"/>
                  </a:rPr>
                  <a:t> TTB </a:t>
                </a:r>
                <a:r>
                  <a:rPr lang="de-DE" sz="2700" dirty="0" err="1">
                    <a:latin typeface="Avenir Book" charset="0"/>
                    <a:ea typeface="Avenir Book" charset="0"/>
                    <a:cs typeface="Avenir Book" charset="0"/>
                  </a:rPr>
                  <a:t>more</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frequently</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when</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the</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dispersion</a:t>
                </a:r>
                <a:r>
                  <a:rPr lang="de-DE" sz="2700" dirty="0">
                    <a:latin typeface="Avenir Book" charset="0"/>
                    <a:ea typeface="Avenir Book" charset="0"/>
                    <a:cs typeface="Avenir Book" charset="0"/>
                  </a:rPr>
                  <a:t> was high </a:t>
                </a:r>
                <a:r>
                  <a:rPr lang="de-DE" sz="1688" dirty="0">
                    <a:latin typeface="Avenir Book" charset="0"/>
                    <a:ea typeface="Avenir Book" charset="0"/>
                    <a:cs typeface="Avenir Book" charset="0"/>
                  </a:rPr>
                  <a:t>(</a:t>
                </a:r>
                <a14:m>
                  <m:oMath xmlns:m="http://schemas.openxmlformats.org/officeDocument/2006/math">
                    <m:sSup>
                      <m:sSupPr>
                        <m:ctrlPr>
                          <a:rPr lang="en-US" sz="1688" i="1" dirty="0">
                            <a:latin typeface="Cambria Math" charset="0"/>
                            <a:ea typeface="Avenir Book" charset="0"/>
                            <a:cs typeface="Avenir Book" charset="0"/>
                          </a:rPr>
                        </m:ctrlPr>
                      </m:sSupPr>
                      <m:e>
                        <m:r>
                          <a:rPr lang="en-US" sz="1688" i="1" dirty="0">
                            <a:latin typeface="Cambria Math" charset="0"/>
                            <a:ea typeface="Avenir Book" charset="0"/>
                            <a:cs typeface="Avenir Book" charset="0"/>
                          </a:rPr>
                          <m:t>𝜒</m:t>
                        </m:r>
                      </m:e>
                      <m:sup>
                        <m:r>
                          <a:rPr lang="en-US" sz="1688" i="1" dirty="0">
                            <a:latin typeface="Cambria Math" charset="0"/>
                            <a:ea typeface="Avenir Book" charset="0"/>
                            <a:cs typeface="Avenir Book" charset="0"/>
                          </a:rPr>
                          <m:t>2</m:t>
                        </m:r>
                      </m:sup>
                    </m:sSup>
                    <m:d>
                      <m:dPr>
                        <m:ctrlPr>
                          <a:rPr lang="de-DE" sz="1688" i="1" dirty="0">
                            <a:latin typeface="Cambria Math" charset="0"/>
                            <a:ea typeface="Avenir Book" charset="0"/>
                            <a:cs typeface="Avenir Book" charset="0"/>
                          </a:rPr>
                        </m:ctrlPr>
                      </m:dPr>
                      <m:e>
                        <m:r>
                          <a:rPr lang="de-DE" sz="1688" i="1" dirty="0">
                            <a:latin typeface="Cambria Math" charset="0"/>
                            <a:ea typeface="Avenir Book" charset="0"/>
                            <a:cs typeface="Avenir Book" charset="0"/>
                          </a:rPr>
                          <m:t>1</m:t>
                        </m:r>
                      </m:e>
                    </m:d>
                    <m:r>
                      <a:rPr lang="en-US" sz="1688" i="1" dirty="0">
                        <a:latin typeface="Cambria Math" charset="0"/>
                        <a:ea typeface="Avenir Book" charset="0"/>
                        <a:cs typeface="Avenir Book" charset="0"/>
                      </a:rPr>
                      <m:t>=</m:t>
                    </m:r>
                    <m:r>
                      <m:rPr>
                        <m:nor/>
                      </m:rPr>
                      <a:rPr lang="de-DE" sz="1688" dirty="0">
                        <a:latin typeface="Avenir Book" charset="0"/>
                        <a:ea typeface="Avenir Book" charset="0"/>
                        <a:cs typeface="Avenir Book" charset="0"/>
                      </a:rPr>
                      <m:t>897:9; </m:t>
                    </m:r>
                    <m:r>
                      <m:rPr>
                        <m:nor/>
                      </m:rPr>
                      <a:rPr lang="de-DE" sz="1688" dirty="0">
                        <a:latin typeface="Avenir Book" charset="0"/>
                        <a:ea typeface="Avenir Book" charset="0"/>
                        <a:cs typeface="Avenir Book" charset="0"/>
                      </a:rPr>
                      <m:t>p</m:t>
                    </m:r>
                    <m:r>
                      <m:rPr>
                        <m:nor/>
                      </m:rPr>
                      <a:rPr lang="de-DE" sz="1688" dirty="0">
                        <a:latin typeface="Avenir Book" charset="0"/>
                        <a:ea typeface="Avenir Book" charset="0"/>
                        <a:cs typeface="Avenir Book" charset="0"/>
                      </a:rPr>
                      <m:t> &lt; 0.0001</m:t>
                    </m:r>
                  </m:oMath>
                </a14:m>
                <a:r>
                  <a:rPr lang="de-DE" sz="1688" dirty="0">
                    <a:latin typeface="Avenir Book" charset="0"/>
                    <a:ea typeface="Avenir Book" charset="0"/>
                    <a:cs typeface="Avenir Book" charset="0"/>
                  </a:rPr>
                  <a:t>)</a:t>
                </a:r>
              </a:p>
              <a:p>
                <a:pPr marL="964463" indent="-964463">
                  <a:buFont typeface="+mj-lt"/>
                  <a:buAutoNum type="arabicPeriod"/>
                </a:pPr>
                <a:r>
                  <a:rPr lang="de-DE" sz="2700" dirty="0" err="1">
                    <a:latin typeface="Avenir Book" charset="0"/>
                    <a:ea typeface="Avenir Book" charset="0"/>
                    <a:cs typeface="Avenir Book" charset="0"/>
                  </a:rPr>
                  <a:t>Increasing</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the</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stakes</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significantly</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decreased</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the</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frequency</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of</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random</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choice</a:t>
                </a:r>
                <a:r>
                  <a:rPr lang="de-DE" sz="2700" dirty="0">
                    <a:latin typeface="Avenir Book" charset="0"/>
                    <a:ea typeface="Avenir Book" charset="0"/>
                    <a:cs typeface="Avenir Book" charset="0"/>
                  </a:rPr>
                  <a:t>  </a:t>
                </a:r>
                <a:r>
                  <a:rPr lang="de-DE" sz="1688" dirty="0">
                    <a:latin typeface="Avenir Book" charset="0"/>
                    <a:ea typeface="Avenir Book" charset="0"/>
                    <a:cs typeface="Avenir Book" charset="0"/>
                  </a:rPr>
                  <a:t>(19.9% </a:t>
                </a:r>
                <a:r>
                  <a:rPr lang="de-DE" sz="1688" dirty="0">
                    <a:latin typeface="Avenir Book" charset="0"/>
                    <a:ea typeface="Avenir Book" charset="0"/>
                    <a:cs typeface="Avenir Book" charset="0"/>
                    <a:sym typeface="Wingdings"/>
                  </a:rPr>
                  <a:t> 4.3%</a:t>
                </a:r>
                <a:r>
                  <a:rPr lang="de-DE" sz="1688" dirty="0">
                    <a:latin typeface="Avenir Book" charset="0"/>
                    <a:ea typeface="Avenir Book" charset="0"/>
                    <a:cs typeface="Avenir Book" charset="0"/>
                  </a:rPr>
                  <a:t>, </a:t>
                </a:r>
                <a14:m>
                  <m:oMath xmlns:m="http://schemas.openxmlformats.org/officeDocument/2006/math">
                    <m:sSup>
                      <m:sSupPr>
                        <m:ctrlPr>
                          <a:rPr lang="en-US" sz="1688" i="1" dirty="0">
                            <a:latin typeface="Cambria Math" charset="0"/>
                            <a:ea typeface="Avenir Book" charset="0"/>
                            <a:cs typeface="Avenir Book" charset="0"/>
                          </a:rPr>
                        </m:ctrlPr>
                      </m:sSupPr>
                      <m:e>
                        <m:r>
                          <a:rPr lang="en-US" sz="1688" i="1" dirty="0">
                            <a:latin typeface="Cambria Math" charset="0"/>
                            <a:ea typeface="Avenir Book" charset="0"/>
                            <a:cs typeface="Avenir Book" charset="0"/>
                          </a:rPr>
                          <m:t>𝜒</m:t>
                        </m:r>
                      </m:e>
                      <m:sup>
                        <m:r>
                          <a:rPr lang="en-US" sz="1688" i="1" dirty="0">
                            <a:latin typeface="Cambria Math" charset="0"/>
                            <a:ea typeface="Avenir Book" charset="0"/>
                            <a:cs typeface="Avenir Book" charset="0"/>
                          </a:rPr>
                          <m:t>2</m:t>
                        </m:r>
                      </m:sup>
                    </m:sSup>
                    <m:r>
                      <m:rPr>
                        <m:nor/>
                      </m:rPr>
                      <a:rPr lang="de-DE" sz="1688" dirty="0">
                        <a:latin typeface="Avenir Book" charset="0"/>
                        <a:ea typeface="Avenir Book" charset="0"/>
                        <a:cs typeface="Avenir Book" charset="0"/>
                      </a:rPr>
                      <m:t>(1) = 88.2; </m:t>
                    </m:r>
                    <m:r>
                      <m:rPr>
                        <m:nor/>
                      </m:rPr>
                      <a:rPr lang="de-DE" sz="1688" dirty="0">
                        <a:latin typeface="Avenir Book" charset="0"/>
                        <a:ea typeface="Avenir Book" charset="0"/>
                        <a:cs typeface="Avenir Book" charset="0"/>
                      </a:rPr>
                      <m:t>p</m:t>
                    </m:r>
                    <m:r>
                      <m:rPr>
                        <m:nor/>
                      </m:rPr>
                      <a:rPr lang="de-DE" sz="1688" dirty="0">
                        <a:latin typeface="Avenir Book" charset="0"/>
                        <a:ea typeface="Avenir Book" charset="0"/>
                        <a:cs typeface="Avenir Book" charset="0"/>
                      </a:rPr>
                      <m:t> &lt; 0.0001</m:t>
                    </m:r>
                  </m:oMath>
                </a14:m>
                <a:r>
                  <a:rPr lang="de-DE" sz="1688" dirty="0">
                    <a:latin typeface="Avenir Book" charset="0"/>
                    <a:ea typeface="Avenir Book" charset="0"/>
                    <a:cs typeface="Avenir Book" charset="0"/>
                  </a:rPr>
                  <a:t>), SAT-TTB </a:t>
                </a:r>
                <a:r>
                  <a:rPr lang="de-DE" sz="1688" dirty="0">
                    <a:latin typeface="Avenir Book" charset="0"/>
                    <a:ea typeface="Avenir Book" charset="0"/>
                    <a:cs typeface="Avenir Book" charset="0"/>
                  </a:rPr>
                  <a:t>(</a:t>
                </a:r>
                <a14:m>
                  <m:oMath xmlns:m="http://schemas.openxmlformats.org/officeDocument/2006/math">
                    <m:sSup>
                      <m:sSupPr>
                        <m:ctrlPr>
                          <a:rPr lang="en-US" sz="1688" i="1" dirty="0">
                            <a:latin typeface="Cambria Math" charset="0"/>
                            <a:ea typeface="Avenir Book" charset="0"/>
                            <a:cs typeface="Avenir Book" charset="0"/>
                          </a:rPr>
                        </m:ctrlPr>
                      </m:sSupPr>
                      <m:e>
                        <m:r>
                          <a:rPr lang="en-US" sz="1688" i="1" dirty="0">
                            <a:latin typeface="Cambria Math" charset="0"/>
                            <a:ea typeface="Avenir Book" charset="0"/>
                            <a:cs typeface="Avenir Book" charset="0"/>
                          </a:rPr>
                          <m:t>𝜒</m:t>
                        </m:r>
                      </m:e>
                      <m:sup>
                        <m:r>
                          <a:rPr lang="en-US" sz="1688" i="1" dirty="0">
                            <a:latin typeface="Cambria Math" charset="0"/>
                            <a:ea typeface="Avenir Book" charset="0"/>
                            <a:cs typeface="Avenir Book" charset="0"/>
                          </a:rPr>
                          <m:t>2</m:t>
                        </m:r>
                      </m:sup>
                    </m:sSup>
                    <m:r>
                      <a:rPr lang="en-US" sz="1688" i="1" dirty="0">
                        <a:latin typeface="Cambria Math" charset="0"/>
                        <a:ea typeface="Avenir Book" charset="0"/>
                        <a:cs typeface="Avenir Book" charset="0"/>
                      </a:rPr>
                      <m:t>(1)</m:t>
                    </m:r>
                    <m:r>
                      <m:rPr>
                        <m:nor/>
                      </m:rPr>
                      <a:rPr lang="de-DE" sz="1688" dirty="0">
                        <a:latin typeface="Avenir Book" charset="0"/>
                        <a:ea typeface="Avenir Book" charset="0"/>
                        <a:cs typeface="Avenir Book" charset="0"/>
                      </a:rPr>
                      <m:t> = 86.3; </m:t>
                    </m:r>
                    <m:r>
                      <m:rPr>
                        <m:nor/>
                      </m:rPr>
                      <a:rPr lang="de-DE" sz="1688" dirty="0">
                        <a:latin typeface="Avenir Book" charset="0"/>
                        <a:ea typeface="Avenir Book" charset="0"/>
                        <a:cs typeface="Avenir Book" charset="0"/>
                      </a:rPr>
                      <m:t>p</m:t>
                    </m:r>
                    <m:r>
                      <m:rPr>
                        <m:nor/>
                      </m:rPr>
                      <a:rPr lang="de-DE" sz="1688" dirty="0">
                        <a:latin typeface="Avenir Book" charset="0"/>
                        <a:ea typeface="Avenir Book" charset="0"/>
                        <a:cs typeface="Avenir Book" charset="0"/>
                      </a:rPr>
                      <m:t> &lt; 0:0001</m:t>
                    </m:r>
                  </m:oMath>
                </a14:m>
                <a:r>
                  <a:rPr lang="de-DE" sz="1688" dirty="0">
                    <a:latin typeface="Avenir Book" charset="0"/>
                    <a:ea typeface="Avenir Book" charset="0"/>
                    <a:cs typeface="Avenir Book" charset="0"/>
                  </a:rPr>
                  <a:t>), </a:t>
                </a:r>
                <a:r>
                  <a:rPr lang="de-DE" sz="1688" dirty="0" err="1">
                    <a:latin typeface="Avenir Book" charset="0"/>
                    <a:ea typeface="Avenir Book" charset="0"/>
                    <a:cs typeface="Avenir Book" charset="0"/>
                  </a:rPr>
                  <a:t>and</a:t>
                </a:r>
                <a:r>
                  <a:rPr lang="de-DE" sz="1688" dirty="0">
                    <a:latin typeface="Avenir Book" charset="0"/>
                    <a:ea typeface="Avenir Book" charset="0"/>
                    <a:cs typeface="Avenir Book" charset="0"/>
                  </a:rPr>
                  <a:t> </a:t>
                </a:r>
                <a:r>
                  <a:rPr lang="de-DE" sz="1688" dirty="0">
                    <a:latin typeface="Avenir Book" charset="0"/>
                    <a:ea typeface="Avenir Book" charset="0"/>
                    <a:cs typeface="Avenir Book" charset="0"/>
                  </a:rPr>
                  <a:t>TTB </a:t>
                </a:r>
                <a:r>
                  <a:rPr lang="de-DE" sz="1688" dirty="0">
                    <a:latin typeface="Avenir Book" charset="0"/>
                    <a:ea typeface="Avenir Book" charset="0"/>
                    <a:cs typeface="Avenir Book" charset="0"/>
                  </a:rPr>
                  <a:t>(</a:t>
                </a:r>
                <a14:m>
                  <m:oMath xmlns:m="http://schemas.openxmlformats.org/officeDocument/2006/math">
                    <m:sSup>
                      <m:sSupPr>
                        <m:ctrlPr>
                          <a:rPr lang="en-US" sz="1688" i="1" dirty="0">
                            <a:latin typeface="Cambria Math" charset="0"/>
                            <a:ea typeface="Avenir Book" charset="0"/>
                            <a:cs typeface="Avenir Book" charset="0"/>
                          </a:rPr>
                        </m:ctrlPr>
                      </m:sSupPr>
                      <m:e>
                        <m:r>
                          <a:rPr lang="en-US" sz="1688" i="1" dirty="0">
                            <a:latin typeface="Cambria Math" charset="0"/>
                            <a:ea typeface="Avenir Book" charset="0"/>
                            <a:cs typeface="Avenir Book" charset="0"/>
                          </a:rPr>
                          <m:t>𝜒</m:t>
                        </m:r>
                      </m:e>
                      <m:sup>
                        <m:r>
                          <a:rPr lang="en-US" sz="1688" i="1" dirty="0">
                            <a:latin typeface="Cambria Math" charset="0"/>
                            <a:ea typeface="Avenir Book" charset="0"/>
                            <a:cs typeface="Avenir Book" charset="0"/>
                          </a:rPr>
                          <m:t>2</m:t>
                        </m:r>
                      </m:sup>
                    </m:sSup>
                    <m:r>
                      <a:rPr lang="en-US" sz="1688" i="1" dirty="0">
                        <a:latin typeface="Cambria Math" charset="0"/>
                        <a:ea typeface="Avenir Book" charset="0"/>
                        <a:cs typeface="Avenir Book" charset="0"/>
                      </a:rPr>
                      <m:t>(1)</m:t>
                    </m:r>
                    <m:r>
                      <m:rPr>
                        <m:nor/>
                      </m:rPr>
                      <a:rPr lang="de-DE" sz="1688" dirty="0">
                        <a:latin typeface="Avenir Book" charset="0"/>
                        <a:ea typeface="Avenir Book" charset="0"/>
                        <a:cs typeface="Avenir Book" charset="0"/>
                      </a:rPr>
                      <m:t>= 20.0; </m:t>
                    </m:r>
                    <m:r>
                      <m:rPr>
                        <m:nor/>
                      </m:rPr>
                      <a:rPr lang="de-DE" sz="1688" dirty="0">
                        <a:latin typeface="Avenir Book" charset="0"/>
                        <a:ea typeface="Avenir Book" charset="0"/>
                        <a:cs typeface="Avenir Book" charset="0"/>
                      </a:rPr>
                      <m:t>p</m:t>
                    </m:r>
                    <m:r>
                      <m:rPr>
                        <m:nor/>
                      </m:rPr>
                      <a:rPr lang="de-DE" sz="1688" dirty="0">
                        <a:latin typeface="Avenir Book" charset="0"/>
                        <a:ea typeface="Avenir Book" charset="0"/>
                        <a:cs typeface="Avenir Book" charset="0"/>
                      </a:rPr>
                      <m:t> &lt;0</m:t>
                    </m:r>
                    <m:r>
                      <m:rPr>
                        <m:nor/>
                      </m:rPr>
                      <a:rPr lang="en-US" sz="1688" dirty="0">
                        <a:latin typeface="Avenir Book" charset="0"/>
                        <a:ea typeface="Avenir Book" charset="0"/>
                        <a:cs typeface="Avenir Book" charset="0"/>
                      </a:rPr>
                      <m:t>.</m:t>
                    </m:r>
                    <m:r>
                      <m:rPr>
                        <m:nor/>
                      </m:rPr>
                      <a:rPr lang="de-DE" sz="1688" dirty="0">
                        <a:latin typeface="Avenir Book" charset="0"/>
                        <a:ea typeface="Avenir Book" charset="0"/>
                        <a:cs typeface="Avenir Book" charset="0"/>
                      </a:rPr>
                      <m:t>0001</m:t>
                    </m:r>
                  </m:oMath>
                </a14:m>
                <a:r>
                  <a:rPr lang="de-DE" sz="1688" dirty="0">
                    <a:latin typeface="Avenir Book" charset="0"/>
                    <a:ea typeface="Avenir Book" charset="0"/>
                    <a:cs typeface="Avenir Book" charset="0"/>
                  </a:rPr>
                  <a:t>)</a:t>
                </a:r>
              </a:p>
              <a:p>
                <a:pPr marL="964463" indent="-964463">
                  <a:buFont typeface="+mj-lt"/>
                  <a:buAutoNum type="arabicPeriod"/>
                </a:pPr>
                <a:r>
                  <a:rPr lang="de-DE" sz="2700" dirty="0">
                    <a:latin typeface="Avenir Book" charset="0"/>
                    <a:ea typeface="Avenir Book" charset="0"/>
                    <a:cs typeface="Avenir Book" charset="0"/>
                  </a:rPr>
                  <a:t>The </a:t>
                </a:r>
                <a:r>
                  <a:rPr lang="de-DE" sz="2700" dirty="0" err="1">
                    <a:latin typeface="Avenir Book" charset="0"/>
                    <a:ea typeface="Avenir Book" charset="0"/>
                    <a:cs typeface="Avenir Book" charset="0"/>
                  </a:rPr>
                  <a:t>frequency</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of</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the</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most</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effortful</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and</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most</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accurate</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strategy</a:t>
                </a:r>
                <a:r>
                  <a:rPr lang="de-DE" sz="2700" dirty="0">
                    <a:latin typeface="Avenir Book" charset="0"/>
                    <a:ea typeface="Avenir Book" charset="0"/>
                    <a:cs typeface="Avenir Book" charset="0"/>
                  </a:rPr>
                  <a:t>, WADD</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increased</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with</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the</a:t>
                </a:r>
                <a:r>
                  <a:rPr lang="de-DE" sz="2700" dirty="0">
                    <a:latin typeface="Avenir Book" charset="0"/>
                    <a:ea typeface="Avenir Book" charset="0"/>
                    <a:cs typeface="Avenir Book" charset="0"/>
                  </a:rPr>
                  <a:t> </a:t>
                </a:r>
                <a:r>
                  <a:rPr lang="de-DE" sz="2700" dirty="0" err="1">
                    <a:latin typeface="Avenir Book" charset="0"/>
                    <a:ea typeface="Avenir Book" charset="0"/>
                    <a:cs typeface="Avenir Book" charset="0"/>
                  </a:rPr>
                  <a:t>stakes</a:t>
                </a:r>
                <a:r>
                  <a:rPr lang="de-DE" sz="2700" dirty="0">
                    <a:latin typeface="Avenir Book" charset="0"/>
                    <a:ea typeface="Avenir Book" charset="0"/>
                    <a:cs typeface="Avenir Book" charset="0"/>
                  </a:rPr>
                  <a:t> </a:t>
                </a:r>
                <a:r>
                  <a:rPr lang="de-DE" sz="1688" dirty="0">
                    <a:latin typeface="Avenir Book" charset="0"/>
                    <a:ea typeface="Avenir Book" charset="0"/>
                    <a:cs typeface="Avenir Book" charset="0"/>
                  </a:rPr>
                  <a:t>(</a:t>
                </a:r>
                <a14:m>
                  <m:oMath xmlns:m="http://schemas.openxmlformats.org/officeDocument/2006/math">
                    <m:sSup>
                      <m:sSupPr>
                        <m:ctrlPr>
                          <a:rPr lang="en-US" sz="1688" i="1">
                            <a:latin typeface="Cambria Math" charset="0"/>
                            <a:ea typeface="Avenir Book" charset="0"/>
                            <a:cs typeface="Avenir Book" charset="0"/>
                          </a:rPr>
                        </m:ctrlPr>
                      </m:sSupPr>
                      <m:e>
                        <m:r>
                          <a:rPr lang="en-US" sz="1688" i="1">
                            <a:latin typeface="Cambria Math" charset="0"/>
                            <a:ea typeface="Avenir Book" charset="0"/>
                            <a:cs typeface="Avenir Book" charset="0"/>
                          </a:rPr>
                          <m:t>𝜒</m:t>
                        </m:r>
                      </m:e>
                      <m:sup>
                        <m:r>
                          <a:rPr lang="en-US" sz="1688" i="1">
                            <a:latin typeface="Cambria Math" charset="0"/>
                            <a:ea typeface="Avenir Book" charset="0"/>
                            <a:cs typeface="Avenir Book" charset="0"/>
                          </a:rPr>
                          <m:t>2</m:t>
                        </m:r>
                      </m:sup>
                    </m:sSup>
                    <m:r>
                      <m:rPr>
                        <m:nor/>
                      </m:rPr>
                      <a:rPr lang="de-DE" sz="1688" dirty="0">
                        <a:latin typeface="Avenir Book" charset="0"/>
                        <a:ea typeface="Avenir Book" charset="0"/>
                        <a:cs typeface="Avenir Book" charset="0"/>
                      </a:rPr>
                      <m:t>(1) = 19</m:t>
                    </m:r>
                    <m:r>
                      <m:rPr>
                        <m:nor/>
                      </m:rPr>
                      <a:rPr lang="en-US" sz="1688" dirty="0">
                        <a:latin typeface="Avenir Book" charset="0"/>
                        <a:ea typeface="Avenir Book" charset="0"/>
                        <a:cs typeface="Avenir Book" charset="0"/>
                      </a:rPr>
                      <m:t>.</m:t>
                    </m:r>
                    <m:r>
                      <m:rPr>
                        <m:nor/>
                      </m:rPr>
                      <a:rPr lang="de-DE" sz="1688" dirty="0">
                        <a:latin typeface="Avenir Book" charset="0"/>
                        <a:ea typeface="Avenir Book" charset="0"/>
                        <a:cs typeface="Avenir Book" charset="0"/>
                      </a:rPr>
                      <m:t>3; </m:t>
                    </m:r>
                    <m:r>
                      <m:rPr>
                        <m:nor/>
                      </m:rPr>
                      <a:rPr lang="de-DE" sz="1688" dirty="0">
                        <a:latin typeface="Avenir Book" charset="0"/>
                        <a:ea typeface="Avenir Book" charset="0"/>
                        <a:cs typeface="Avenir Book" charset="0"/>
                      </a:rPr>
                      <m:t>p</m:t>
                    </m:r>
                    <m:r>
                      <m:rPr>
                        <m:nor/>
                      </m:rPr>
                      <a:rPr lang="de-DE" sz="1688" dirty="0">
                        <a:latin typeface="Avenir Book" charset="0"/>
                        <a:ea typeface="Avenir Book" charset="0"/>
                        <a:cs typeface="Avenir Book" charset="0"/>
                      </a:rPr>
                      <m:t> &lt; 0</m:t>
                    </m:r>
                    <m:r>
                      <m:rPr>
                        <m:nor/>
                      </m:rPr>
                      <a:rPr lang="en-US" sz="1688" dirty="0">
                        <a:latin typeface="Avenir Book" charset="0"/>
                        <a:ea typeface="Avenir Book" charset="0"/>
                        <a:cs typeface="Avenir Book" charset="0"/>
                      </a:rPr>
                      <m:t>.</m:t>
                    </m:r>
                    <m:r>
                      <m:rPr>
                        <m:nor/>
                      </m:rPr>
                      <a:rPr lang="de-DE" sz="1688" dirty="0">
                        <a:latin typeface="Avenir Book" charset="0"/>
                        <a:ea typeface="Avenir Book" charset="0"/>
                        <a:cs typeface="Avenir Book" charset="0"/>
                      </a:rPr>
                      <m:t>0001</m:t>
                    </m:r>
                  </m:oMath>
                </a14:m>
                <a:r>
                  <a:rPr lang="de-DE" sz="1688" dirty="0">
                    <a:latin typeface="Avenir Book" charset="0"/>
                    <a:ea typeface="Avenir Book" charset="0"/>
                    <a:cs typeface="Avenir Book" charset="0"/>
                  </a:rPr>
                  <a:t>)</a:t>
                </a:r>
                <a:r>
                  <a:rPr lang="de-DE" sz="1688" dirty="0">
                    <a:latin typeface="Avenir Book" charset="0"/>
                    <a:ea typeface="Avenir Book" charset="0"/>
                    <a:cs typeface="Avenir Book" charset="0"/>
                    <a:sym typeface="WP IconicSymbolsA"/>
                  </a:rPr>
                  <a:t/>
                </a:r>
                <a:br>
                  <a:rPr lang="de-DE" sz="1688" dirty="0">
                    <a:latin typeface="Avenir Book" charset="0"/>
                    <a:ea typeface="Avenir Book" charset="0"/>
                    <a:cs typeface="Avenir Book" charset="0"/>
                    <a:sym typeface="WP IconicSymbolsA"/>
                  </a:rPr>
                </a:br>
                <a:endParaRPr lang="de-DE" sz="1688" dirty="0">
                  <a:latin typeface="Avenir Book" charset="0"/>
                  <a:ea typeface="Avenir Book" charset="0"/>
                  <a:cs typeface="Avenir Book" charset="0"/>
                  <a:sym typeface="WP IconicSymbolsA"/>
                </a:endParaRPr>
              </a:p>
              <a:p>
                <a:pPr marL="241116" indent="-241116">
                  <a:buFont typeface="Arial" charset="0"/>
                  <a:buChar char="•"/>
                </a:pPr>
                <a:endParaRPr lang="en-US" sz="1519" dirty="0"/>
              </a:p>
            </p:txBody>
          </p:sp>
        </mc:Choice>
        <mc:Fallback xmlns="">
          <p:sp>
            <p:nvSpPr>
              <p:cNvPr id="8" name="TextBox 7"/>
              <p:cNvSpPr txBox="1">
                <a:spLocks noRot="1" noChangeAspect="1" noMove="1" noResize="1" noEditPoints="1" noAdjustHandles="1" noChangeArrowheads="1" noChangeShapeType="1" noTextEdit="1"/>
              </p:cNvSpPr>
              <p:nvPr/>
            </p:nvSpPr>
            <p:spPr>
              <a:xfrm>
                <a:off x="503206" y="984010"/>
                <a:ext cx="11176960" cy="6729406"/>
              </a:xfrm>
              <a:prstGeom prst="rect">
                <a:avLst/>
              </a:prstGeom>
              <a:blipFill rotWithShape="0">
                <a:blip r:embed="rId2"/>
                <a:stretch>
                  <a:fillRect l="-1746" t="-1178" r="-1364"/>
                </a:stretch>
              </a:blipFill>
            </p:spPr>
            <p:txBody>
              <a:bodyPr/>
              <a:lstStyle/>
              <a:p>
                <a:r>
                  <a:rPr lang="en-US">
                    <a:noFill/>
                  </a:rPr>
                  <a:t> </a:t>
                </a:r>
              </a:p>
            </p:txBody>
          </p:sp>
        </mc:Fallback>
      </mc:AlternateContent>
      <p:sp>
        <p:nvSpPr>
          <p:cNvPr id="2" name="Slide Number Placeholder 1"/>
          <p:cNvSpPr>
            <a:spLocks noGrp="1"/>
          </p:cNvSpPr>
          <p:nvPr>
            <p:ph type="sldNum" sz="quarter" idx="12"/>
          </p:nvPr>
        </p:nvSpPr>
        <p:spPr/>
        <p:txBody>
          <a:bodyPr/>
          <a:lstStyle/>
          <a:p>
            <a:fld id="{B71B6317-4C1F-2D45-957F-23095F2C68BC}" type="slidenum">
              <a:rPr lang="en-US" smtClean="0"/>
              <a:t>30</a:t>
            </a:fld>
            <a:endParaRPr lang="en-US"/>
          </a:p>
        </p:txBody>
      </p:sp>
    </p:spTree>
    <p:extLst>
      <p:ext uri="{BB962C8B-B14F-4D97-AF65-F5344CB8AC3E}">
        <p14:creationId xmlns:p14="http://schemas.microsoft.com/office/powerpoint/2010/main" val="1636577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21551" y="681351"/>
            <a:ext cx="2123274" cy="793615"/>
          </a:xfrm>
          <a:prstGeom prst="rect">
            <a:avLst/>
          </a:prstGeom>
          <a:noFill/>
        </p:spPr>
        <p:txBody>
          <a:bodyPr wrap="none" rtlCol="0">
            <a:spAutoFit/>
          </a:bodyPr>
          <a:lstStyle/>
          <a:p>
            <a:r>
              <a:rPr lang="de-DE" sz="4557" b="1" dirty="0" err="1">
                <a:latin typeface="Avenir Heavy"/>
                <a:cs typeface="Avenir Heavy"/>
                <a:sym typeface="WP IconicSymbolsA"/>
              </a:rPr>
              <a:t>Results</a:t>
            </a:r>
            <a:endParaRPr lang="en-US" sz="4557"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48531" b="50394"/>
          <a:stretch/>
        </p:blipFill>
        <p:spPr>
          <a:xfrm>
            <a:off x="2455664" y="2272542"/>
            <a:ext cx="5250494" cy="3282911"/>
          </a:xfrm>
          <a:prstGeom prst="rect">
            <a:avLst/>
          </a:prstGeom>
        </p:spPr>
      </p:pic>
      <p:sp>
        <p:nvSpPr>
          <p:cNvPr id="3" name="Slide Number Placeholder 2"/>
          <p:cNvSpPr>
            <a:spLocks noGrp="1"/>
          </p:cNvSpPr>
          <p:nvPr>
            <p:ph type="sldNum" sz="quarter" idx="12"/>
          </p:nvPr>
        </p:nvSpPr>
        <p:spPr/>
        <p:txBody>
          <a:bodyPr/>
          <a:lstStyle/>
          <a:p>
            <a:fld id="{B71B6317-4C1F-2D45-957F-23095F2C68BC}" type="slidenum">
              <a:rPr lang="en-US" smtClean="0"/>
              <a:t>31</a:t>
            </a:fld>
            <a:endParaRPr lang="en-US"/>
          </a:p>
        </p:txBody>
      </p:sp>
    </p:spTree>
    <p:extLst>
      <p:ext uri="{BB962C8B-B14F-4D97-AF65-F5344CB8AC3E}">
        <p14:creationId xmlns:p14="http://schemas.microsoft.com/office/powerpoint/2010/main" val="98754214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21551" y="681351"/>
            <a:ext cx="2123274" cy="793615"/>
          </a:xfrm>
          <a:prstGeom prst="rect">
            <a:avLst/>
          </a:prstGeom>
          <a:noFill/>
        </p:spPr>
        <p:txBody>
          <a:bodyPr wrap="none" rtlCol="0">
            <a:spAutoFit/>
          </a:bodyPr>
          <a:lstStyle/>
          <a:p>
            <a:r>
              <a:rPr lang="de-DE" sz="4557" b="1" dirty="0" err="1">
                <a:latin typeface="Avenir Heavy"/>
                <a:cs typeface="Avenir Heavy"/>
                <a:sym typeface="WP IconicSymbolsA"/>
              </a:rPr>
              <a:t>Results</a:t>
            </a:r>
            <a:endParaRPr lang="en-US" sz="4557"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52268" b="50394"/>
          <a:stretch/>
        </p:blipFill>
        <p:spPr>
          <a:xfrm>
            <a:off x="2659731" y="2272542"/>
            <a:ext cx="4869205" cy="3282911"/>
          </a:xfrm>
          <a:prstGeom prst="rect">
            <a:avLst/>
          </a:prstGeom>
        </p:spPr>
      </p:pic>
      <p:sp>
        <p:nvSpPr>
          <p:cNvPr id="3" name="Slide Number Placeholder 2"/>
          <p:cNvSpPr>
            <a:spLocks noGrp="1"/>
          </p:cNvSpPr>
          <p:nvPr>
            <p:ph type="sldNum" sz="quarter" idx="12"/>
          </p:nvPr>
        </p:nvSpPr>
        <p:spPr/>
        <p:txBody>
          <a:bodyPr/>
          <a:lstStyle/>
          <a:p>
            <a:fld id="{B71B6317-4C1F-2D45-957F-23095F2C68BC}" type="slidenum">
              <a:rPr lang="en-US" smtClean="0"/>
              <a:t>32</a:t>
            </a:fld>
            <a:endParaRPr lang="en-US"/>
          </a:p>
        </p:txBody>
      </p:sp>
    </p:spTree>
    <p:extLst>
      <p:ext uri="{BB962C8B-B14F-4D97-AF65-F5344CB8AC3E}">
        <p14:creationId xmlns:p14="http://schemas.microsoft.com/office/powerpoint/2010/main" val="186720699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21551" y="681351"/>
            <a:ext cx="2123274" cy="793615"/>
          </a:xfrm>
          <a:prstGeom prst="rect">
            <a:avLst/>
          </a:prstGeom>
          <a:noFill/>
        </p:spPr>
        <p:txBody>
          <a:bodyPr wrap="none" rtlCol="0">
            <a:spAutoFit/>
          </a:bodyPr>
          <a:lstStyle/>
          <a:p>
            <a:r>
              <a:rPr lang="de-DE" sz="4557" b="1" dirty="0" err="1">
                <a:latin typeface="Avenir Heavy"/>
                <a:cs typeface="Avenir Heavy"/>
                <a:sym typeface="WP IconicSymbolsA"/>
              </a:rPr>
              <a:t>Results</a:t>
            </a:r>
            <a:endParaRPr lang="en-US" sz="4557"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1005" t="50545" r="48842"/>
          <a:stretch/>
        </p:blipFill>
        <p:spPr>
          <a:xfrm>
            <a:off x="2558215" y="2268072"/>
            <a:ext cx="5116220" cy="3272917"/>
          </a:xfrm>
          <a:prstGeom prst="rect">
            <a:avLst/>
          </a:prstGeom>
        </p:spPr>
      </p:pic>
      <p:sp>
        <p:nvSpPr>
          <p:cNvPr id="3" name="Slide Number Placeholder 2"/>
          <p:cNvSpPr>
            <a:spLocks noGrp="1"/>
          </p:cNvSpPr>
          <p:nvPr>
            <p:ph type="sldNum" sz="quarter" idx="12"/>
          </p:nvPr>
        </p:nvSpPr>
        <p:spPr/>
        <p:txBody>
          <a:bodyPr/>
          <a:lstStyle/>
          <a:p>
            <a:fld id="{B71B6317-4C1F-2D45-957F-23095F2C68BC}" type="slidenum">
              <a:rPr lang="en-US" smtClean="0"/>
              <a:t>33</a:t>
            </a:fld>
            <a:endParaRPr lang="en-US"/>
          </a:p>
        </p:txBody>
      </p:sp>
    </p:spTree>
    <p:extLst>
      <p:ext uri="{BB962C8B-B14F-4D97-AF65-F5344CB8AC3E}">
        <p14:creationId xmlns:p14="http://schemas.microsoft.com/office/powerpoint/2010/main" val="96949858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21551" y="681351"/>
            <a:ext cx="2123274" cy="793615"/>
          </a:xfrm>
          <a:prstGeom prst="rect">
            <a:avLst/>
          </a:prstGeom>
          <a:noFill/>
        </p:spPr>
        <p:txBody>
          <a:bodyPr wrap="none" rtlCol="0">
            <a:spAutoFit/>
          </a:bodyPr>
          <a:lstStyle/>
          <a:p>
            <a:r>
              <a:rPr lang="de-DE" sz="4557" b="1" dirty="0" err="1">
                <a:latin typeface="Avenir Heavy"/>
                <a:cs typeface="Avenir Heavy"/>
                <a:sym typeface="WP IconicSymbolsA"/>
              </a:rPr>
              <a:t>Results</a:t>
            </a:r>
            <a:endParaRPr lang="en-US" sz="4557"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51310" t="50126"/>
          <a:stretch/>
        </p:blipFill>
        <p:spPr>
          <a:xfrm>
            <a:off x="2621258" y="2289174"/>
            <a:ext cx="4967001" cy="3300646"/>
          </a:xfrm>
          <a:prstGeom prst="rect">
            <a:avLst/>
          </a:prstGeom>
        </p:spPr>
      </p:pic>
      <p:sp>
        <p:nvSpPr>
          <p:cNvPr id="3" name="Slide Number Placeholder 2"/>
          <p:cNvSpPr>
            <a:spLocks noGrp="1"/>
          </p:cNvSpPr>
          <p:nvPr>
            <p:ph type="sldNum" sz="quarter" idx="12"/>
          </p:nvPr>
        </p:nvSpPr>
        <p:spPr/>
        <p:txBody>
          <a:bodyPr/>
          <a:lstStyle/>
          <a:p>
            <a:fld id="{B71B6317-4C1F-2D45-957F-23095F2C68BC}" type="slidenum">
              <a:rPr lang="en-US" smtClean="0"/>
              <a:t>34</a:t>
            </a:fld>
            <a:endParaRPr lang="en-US"/>
          </a:p>
        </p:txBody>
      </p:sp>
    </p:spTree>
    <p:extLst>
      <p:ext uri="{BB962C8B-B14F-4D97-AF65-F5344CB8AC3E}">
        <p14:creationId xmlns:p14="http://schemas.microsoft.com/office/powerpoint/2010/main" val="140423788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de-DE" b="1" dirty="0" err="1">
                <a:latin typeface="Avenir Heavy"/>
                <a:cs typeface="Avenir Heavy"/>
                <a:sym typeface="WP IconicSymbolsA"/>
              </a:rPr>
              <a:t>Conclusions</a:t>
            </a:r>
            <a:endParaRPr lang="en-US" dirty="0"/>
          </a:p>
        </p:txBody>
      </p:sp>
      <p:sp>
        <p:nvSpPr>
          <p:cNvPr id="3" name="Content Placeholder 2"/>
          <p:cNvSpPr>
            <a:spLocks noGrp="1"/>
          </p:cNvSpPr>
          <p:nvPr>
            <p:ph idx="1"/>
          </p:nvPr>
        </p:nvSpPr>
        <p:spPr>
          <a:xfrm>
            <a:off x="707230" y="1825625"/>
            <a:ext cx="9314593" cy="4351338"/>
          </a:xfrm>
        </p:spPr>
        <p:txBody>
          <a:bodyPr/>
          <a:lstStyle/>
          <a:p>
            <a:pPr marL="742950" indent="-742950">
              <a:buFont typeface="+mj-lt"/>
              <a:buAutoNum type="arabicPeriod"/>
            </a:pPr>
            <a:r>
              <a:rPr lang="en-US" dirty="0">
                <a:latin typeface="Avenir Book" charset="0"/>
                <a:ea typeface="Avenir Book" charset="0"/>
                <a:cs typeface="Avenir Book" charset="0"/>
              </a:rPr>
              <a:t>We can automatically discover rational cognitive strategies by solving meta-level MDPs</a:t>
            </a:r>
            <a:r>
              <a:rPr lang="en-US" dirty="0" smtClean="0">
                <a:latin typeface="Avenir Book" charset="0"/>
                <a:ea typeface="Avenir Book" charset="0"/>
                <a:cs typeface="Avenir Book" charset="0"/>
              </a:rPr>
              <a:t>.</a:t>
            </a:r>
          </a:p>
          <a:p>
            <a:pPr marL="742950" indent="-742950">
              <a:buFont typeface="+mj-lt"/>
              <a:buAutoNum type="arabicPeriod"/>
            </a:pPr>
            <a:r>
              <a:rPr lang="en-US" dirty="0" smtClean="0">
                <a:latin typeface="Avenir Book" charset="0"/>
                <a:ea typeface="Avenir Book" charset="0"/>
                <a:cs typeface="Avenir Book" charset="0"/>
              </a:rPr>
              <a:t>People appear to use those (previously unknown) strategies.</a:t>
            </a:r>
            <a:endParaRPr lang="en-US" dirty="0" smtClean="0">
              <a:latin typeface="Avenir Book" charset="0"/>
              <a:ea typeface="Avenir Book" charset="0"/>
              <a:cs typeface="Avenir Book" charset="0"/>
            </a:endParaRPr>
          </a:p>
          <a:p>
            <a:pPr marL="742950" indent="-742950">
              <a:buFont typeface="+mj-lt"/>
              <a:buAutoNum type="arabicPeriod"/>
            </a:pPr>
            <a:r>
              <a:rPr lang="de-DE" dirty="0" err="1" smtClean="0">
                <a:latin typeface="Avenir Book" charset="0"/>
                <a:ea typeface="Avenir Book" charset="0"/>
                <a:cs typeface="Avenir Book" charset="0"/>
              </a:rPr>
              <a:t>People‘s</a:t>
            </a:r>
            <a:r>
              <a:rPr lang="de-DE" dirty="0" smtClean="0">
                <a:latin typeface="Avenir Book" charset="0"/>
                <a:ea typeface="Avenir Book" charset="0"/>
                <a:cs typeface="Avenir Book" charset="0"/>
              </a:rPr>
              <a:t> </a:t>
            </a:r>
            <a:r>
              <a:rPr lang="de-DE" b="1" dirty="0">
                <a:latin typeface="Avenir Book" charset="0"/>
                <a:ea typeface="Avenir Book" charset="0"/>
                <a:cs typeface="Avenir Book" charset="0"/>
              </a:rPr>
              <a:t>adaptive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use</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of</a:t>
            </a:r>
            <a:r>
              <a:rPr lang="de-DE" dirty="0">
                <a:latin typeface="Avenir Book" charset="0"/>
                <a:ea typeface="Avenir Book" charset="0"/>
                <a:cs typeface="Avenir Book" charset="0"/>
              </a:rPr>
              <a:t> simple </a:t>
            </a:r>
            <a:r>
              <a:rPr lang="de-DE" dirty="0" err="1">
                <a:latin typeface="Avenir Book" charset="0"/>
                <a:ea typeface="Avenir Book" charset="0"/>
                <a:cs typeface="Avenir Book" charset="0"/>
              </a:rPr>
              <a:t>heuristics</a:t>
            </a:r>
            <a:r>
              <a:rPr lang="de-DE" dirty="0">
                <a:latin typeface="Avenir Book" charset="0"/>
                <a:ea typeface="Avenir Book" charset="0"/>
                <a:cs typeface="Avenir Book" charset="0"/>
              </a:rPr>
              <a:t> </a:t>
            </a:r>
            <a:r>
              <a:rPr lang="de-DE" dirty="0" err="1" smtClean="0">
                <a:latin typeface="Avenir Book" charset="0"/>
                <a:ea typeface="Avenir Book" charset="0"/>
                <a:cs typeface="Avenir Book" charset="0"/>
              </a:rPr>
              <a:t>might</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be</a:t>
            </a:r>
            <a:r>
              <a:rPr lang="de-DE" dirty="0" smtClean="0">
                <a:latin typeface="Avenir Book" charset="0"/>
                <a:ea typeface="Avenir Book" charset="0"/>
                <a:cs typeface="Avenir Book" charset="0"/>
              </a:rPr>
              <a:t> </a:t>
            </a:r>
            <a:r>
              <a:rPr lang="de-DE" dirty="0" err="1" smtClean="0">
                <a:latin typeface="Avenir Book" charset="0"/>
                <a:ea typeface="Avenir Book" charset="0"/>
                <a:cs typeface="Avenir Book" charset="0"/>
              </a:rPr>
              <a:t>consistent</a:t>
            </a:r>
            <a:r>
              <a:rPr lang="de-DE" dirty="0" smtClean="0">
                <a:latin typeface="Avenir Book" charset="0"/>
                <a:ea typeface="Avenir Book" charset="0"/>
                <a:cs typeface="Avenir Book" charset="0"/>
              </a:rPr>
              <a:t> </a:t>
            </a:r>
            <a:r>
              <a:rPr lang="de-DE" dirty="0" err="1">
                <a:latin typeface="Avenir Book" charset="0"/>
                <a:ea typeface="Avenir Book" charset="0"/>
                <a:cs typeface="Avenir Book" charset="0"/>
              </a:rPr>
              <a:t>with</a:t>
            </a:r>
            <a:r>
              <a:rPr lang="de-DE" dirty="0">
                <a:latin typeface="Avenir Book" charset="0"/>
                <a:ea typeface="Avenir Book" charset="0"/>
                <a:cs typeface="Avenir Book" charset="0"/>
              </a:rPr>
              <a:t> </a:t>
            </a:r>
            <a:r>
              <a:rPr lang="de-DE" dirty="0" err="1">
                <a:latin typeface="Avenir Book" charset="0"/>
                <a:ea typeface="Avenir Book" charset="0"/>
                <a:cs typeface="Avenir Book" charset="0"/>
              </a:rPr>
              <a:t>resource</a:t>
            </a:r>
            <a:r>
              <a:rPr lang="de-DE" dirty="0">
                <a:latin typeface="Avenir Book" charset="0"/>
                <a:ea typeface="Avenir Book" charset="0"/>
                <a:cs typeface="Avenir Book" charset="0"/>
              </a:rPr>
              <a:t>-rational </a:t>
            </a:r>
            <a:r>
              <a:rPr lang="de-DE" dirty="0" err="1">
                <a:latin typeface="Avenir Book" charset="0"/>
                <a:ea typeface="Avenir Book" charset="0"/>
                <a:cs typeface="Avenir Book" charset="0"/>
              </a:rPr>
              <a:t>decision-making</a:t>
            </a:r>
            <a:r>
              <a:rPr lang="de-DE" dirty="0" smtClean="0">
                <a:latin typeface="Avenir Book" charset="0"/>
                <a:ea typeface="Avenir Book" charset="0"/>
                <a:cs typeface="Avenir Book" charset="0"/>
              </a:rPr>
              <a:t>.</a:t>
            </a:r>
            <a:endParaRPr lang="de-DE" dirty="0">
              <a:latin typeface="Avenir Book" charset="0"/>
              <a:ea typeface="Avenir Book" charset="0"/>
              <a:cs typeface="Avenir Book" charset="0"/>
            </a:endParaRPr>
          </a:p>
        </p:txBody>
      </p:sp>
      <p:sp>
        <p:nvSpPr>
          <p:cNvPr id="4" name="Slide Number Placeholder 3"/>
          <p:cNvSpPr>
            <a:spLocks noGrp="1"/>
          </p:cNvSpPr>
          <p:nvPr>
            <p:ph type="sldNum" sz="quarter" idx="12"/>
          </p:nvPr>
        </p:nvSpPr>
        <p:spPr/>
        <p:txBody>
          <a:bodyPr/>
          <a:lstStyle/>
          <a:p>
            <a:fld id="{B71B6317-4C1F-2D45-957F-23095F2C68BC}" type="slidenum">
              <a:rPr lang="en-US" smtClean="0"/>
              <a:t>35</a:t>
            </a:fld>
            <a:endParaRPr lang="en-US"/>
          </a:p>
        </p:txBody>
      </p:sp>
    </p:spTree>
    <p:extLst>
      <p:ext uri="{BB962C8B-B14F-4D97-AF65-F5344CB8AC3E}">
        <p14:creationId xmlns:p14="http://schemas.microsoft.com/office/powerpoint/2010/main" val="15926438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71500" y="365127"/>
            <a:ext cx="9144000" cy="1325563"/>
          </a:xfrm>
        </p:spPr>
        <p:txBody>
          <a:bodyPr/>
          <a:lstStyle/>
          <a:p>
            <a:r>
              <a:rPr lang="en-US" dirty="0" smtClean="0"/>
              <a:t>Bounded Optimality </a:t>
            </a:r>
            <a:r>
              <a:rPr lang="en-US" sz="2800" dirty="0"/>
              <a:t>(Russell &amp; Subramanian, 95)</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783535" y="1847850"/>
                <a:ext cx="8825948" cy="4686300"/>
              </a:xfrm>
            </p:spPr>
            <p:txBody>
              <a:bodyPr>
                <a:normAutofit/>
              </a:bodyPr>
              <a:lstStyle/>
              <a:p>
                <a:pPr marL="514350" indent="-514350">
                  <a:buFont typeface="+mj-lt"/>
                  <a:buAutoNum type="arabicPeriod"/>
                </a:pPr>
                <a:r>
                  <a:rPr lang="en-US" dirty="0" smtClean="0"/>
                  <a:t>Agent with </a:t>
                </a:r>
                <a:r>
                  <a:rPr lang="en-US" u="sng" dirty="0" smtClean="0"/>
                  <a:t>performance-limited </a:t>
                </a:r>
                <a:r>
                  <a:rPr lang="en-US" dirty="0" smtClean="0"/>
                  <a:t>hardware (</a:t>
                </a:r>
                <a:r>
                  <a:rPr lang="en-US" dirty="0" smtClean="0">
                    <a:solidFill>
                      <a:schemeClr val="accent2"/>
                    </a:solidFill>
                  </a:rPr>
                  <a:t>H</a:t>
                </a:r>
                <a:r>
                  <a:rPr lang="en-US" dirty="0" smtClean="0"/>
                  <a:t>)</a:t>
                </a:r>
              </a:p>
              <a:p>
                <a:pPr marL="514350" indent="-514350">
                  <a:buFont typeface="+mj-lt"/>
                  <a:buAutoNum type="arabicPeriod"/>
                </a:pPr>
                <a:endParaRPr lang="en-US" dirty="0"/>
              </a:p>
              <a:p>
                <a:pPr marL="514350" indent="-514350">
                  <a:buFont typeface="+mj-lt"/>
                  <a:buAutoNum type="arabicPeriod"/>
                </a:pPr>
                <a:r>
                  <a:rPr lang="en-US" dirty="0" smtClean="0"/>
                  <a:t>Agent interacts with </a:t>
                </a:r>
                <a:r>
                  <a:rPr lang="en-US" dirty="0" smtClean="0">
                    <a:solidFill>
                      <a:srgbClr val="005493"/>
                    </a:solidFill>
                  </a:rPr>
                  <a:t>environment</a:t>
                </a:r>
                <a:r>
                  <a:rPr lang="en-US" dirty="0" smtClean="0"/>
                  <a:t> </a:t>
                </a:r>
                <a:r>
                  <a:rPr lang="en-US" i="1" dirty="0" smtClean="0">
                    <a:solidFill>
                      <a:srgbClr val="005493"/>
                    </a:solidFill>
                  </a:rPr>
                  <a:t>E</a:t>
                </a:r>
                <a:r>
                  <a:rPr lang="en-US" dirty="0" smtClean="0"/>
                  <a:t> in </a:t>
                </a:r>
                <a:r>
                  <a:rPr lang="en-US" u="sng" dirty="0" smtClean="0"/>
                  <a:t>real-time</a:t>
                </a:r>
                <a:r>
                  <a:rPr lang="en-US" dirty="0" smtClean="0"/>
                  <a:t>.</a:t>
                </a:r>
              </a:p>
              <a:p>
                <a:pPr marL="514350" indent="-514350">
                  <a:buFont typeface="+mj-lt"/>
                  <a:buAutoNum type="arabicPeriod"/>
                </a:pPr>
                <a:endParaRPr lang="en-US" dirty="0"/>
              </a:p>
              <a:p>
                <a:pPr marL="514350" indent="-514350">
                  <a:buFont typeface="+mj-lt"/>
                  <a:buAutoNum type="arabicPeriod"/>
                </a:pPr>
                <a:r>
                  <a:rPr lang="en-US" dirty="0" smtClean="0"/>
                  <a:t>Find </a:t>
                </a:r>
                <a:r>
                  <a:rPr lang="en-US" u="sng" dirty="0" smtClean="0">
                    <a:solidFill>
                      <a:srgbClr val="FF0000"/>
                    </a:solidFill>
                  </a:rPr>
                  <a:t>program</a:t>
                </a:r>
                <a:r>
                  <a:rPr lang="en-US" dirty="0" smtClean="0">
                    <a:solidFill>
                      <a:srgbClr val="FF0000"/>
                    </a:solidFill>
                  </a:rPr>
                  <a:t> </a:t>
                </a:r>
                <a14:m>
                  <m:oMath xmlns:m="http://schemas.openxmlformats.org/officeDocument/2006/math">
                    <m:r>
                      <a:rPr lang="en-US" b="0" i="1" smtClean="0">
                        <a:solidFill>
                          <a:srgbClr val="FF0000"/>
                        </a:solidFill>
                        <a:latin typeface="Cambria Math" charset="0"/>
                      </a:rPr>
                      <m:t>𝑝</m:t>
                    </m:r>
                  </m:oMath>
                </a14:m>
                <a:r>
                  <a:rPr lang="en-US" dirty="0" smtClean="0"/>
                  <a:t> that maximizes the expected </a:t>
                </a:r>
                <a:r>
                  <a:rPr lang="en-US" u="sng" dirty="0" smtClean="0"/>
                  <a:t>utility of resulting world states</a:t>
                </a:r>
                <a:r>
                  <a:rPr lang="en-US" dirty="0" smtClean="0"/>
                  <a:t> subject to </a:t>
                </a:r>
                <a:r>
                  <a:rPr lang="en-US" u="sng" dirty="0" smtClean="0"/>
                  <a:t>hardware constraints</a:t>
                </a:r>
                <a:r>
                  <a:rPr lang="en-US" dirty="0" smtClean="0"/>
                  <a:t>: </a:t>
                </a:r>
                <a:br>
                  <a:rPr lang="en-US" dirty="0" smtClean="0"/>
                </a:br>
                <a:r>
                  <a:rPr lang="en-US" dirty="0"/>
                  <a:t/>
                </a:r>
                <a:br>
                  <a:rPr lang="en-US" dirty="0"/>
                </a:br>
                <a:r>
                  <a:rPr lang="en-US" i="1" dirty="0" smtClean="0"/>
                  <a:t>	</a:t>
                </a:r>
                <a14:m>
                  <m:oMath xmlns:m="http://schemas.openxmlformats.org/officeDocument/2006/math">
                    <m:sSub>
                      <m:sSubPr>
                        <m:ctrlPr>
                          <a:rPr lang="en-US" sz="3200" i="1">
                            <a:latin typeface="Cambria Math" charset="0"/>
                          </a:rPr>
                        </m:ctrlPr>
                      </m:sSubPr>
                      <m:e>
                        <m:r>
                          <a:rPr lang="en-US" sz="3200" i="1">
                            <a:latin typeface="Cambria Math" charset="0"/>
                          </a:rPr>
                          <m:t>𝑝</m:t>
                        </m:r>
                      </m:e>
                      <m:sub>
                        <m:r>
                          <m:rPr>
                            <m:sty m:val="p"/>
                          </m:rPr>
                          <a:rPr lang="en-US" sz="3200">
                            <a:latin typeface="Cambria Math" charset="0"/>
                          </a:rPr>
                          <m:t>opt</m:t>
                        </m:r>
                      </m:sub>
                    </m:sSub>
                    <m:r>
                      <a:rPr lang="en-US" sz="3200" i="1">
                        <a:latin typeface="Cambria Math" charset="0"/>
                      </a:rPr>
                      <m:t>=</m:t>
                    </m:r>
                    <m:func>
                      <m:funcPr>
                        <m:ctrlPr>
                          <a:rPr lang="en-US" sz="3200" i="1">
                            <a:latin typeface="Cambria Math" charset="0"/>
                          </a:rPr>
                        </m:ctrlPr>
                      </m:funcPr>
                      <m:fName>
                        <m:r>
                          <m:rPr>
                            <m:sty m:val="p"/>
                          </m:rPr>
                          <a:rPr lang="en-US" sz="3200">
                            <a:latin typeface="Cambria Math" charset="0"/>
                          </a:rPr>
                          <m:t>arg</m:t>
                        </m:r>
                      </m:fName>
                      <m:e>
                        <m:func>
                          <m:funcPr>
                            <m:ctrlPr>
                              <a:rPr lang="en-US" sz="3200" i="1">
                                <a:latin typeface="Cambria Math" charset="0"/>
                              </a:rPr>
                            </m:ctrlPr>
                          </m:funcPr>
                          <m:fName>
                            <m:limLow>
                              <m:limLowPr>
                                <m:ctrlPr>
                                  <a:rPr lang="en-US" sz="3200" i="1">
                                    <a:latin typeface="Cambria Math" charset="0"/>
                                  </a:rPr>
                                </m:ctrlPr>
                              </m:limLowPr>
                              <m:e>
                                <m:r>
                                  <m:rPr>
                                    <m:sty m:val="p"/>
                                  </m:rPr>
                                  <a:rPr lang="en-US" sz="3200">
                                    <a:latin typeface="Cambria Math" charset="0"/>
                                  </a:rPr>
                                  <m:t>max</m:t>
                                </m:r>
                              </m:e>
                              <m:lim>
                                <m:r>
                                  <a:rPr lang="en-US" sz="3200" i="1">
                                    <a:solidFill>
                                      <a:srgbClr val="FF0000"/>
                                    </a:solidFill>
                                    <a:latin typeface="Cambria Math" charset="0"/>
                                  </a:rPr>
                                  <m:t>𝑝</m:t>
                                </m:r>
                                <m:r>
                                  <a:rPr lang="en-US" sz="3200" i="1">
                                    <a:solidFill>
                                      <a:srgbClr val="FF0000"/>
                                    </a:solidFill>
                                    <a:latin typeface="Cambria Math" charset="0"/>
                                  </a:rPr>
                                  <m:t>∈</m:t>
                                </m:r>
                                <m:sSub>
                                  <m:sSubPr>
                                    <m:ctrlPr>
                                      <a:rPr lang="en-US" sz="3200" i="1">
                                        <a:solidFill>
                                          <a:srgbClr val="FF0000"/>
                                        </a:solidFill>
                                        <a:latin typeface="Cambria Math" charset="0"/>
                                      </a:rPr>
                                    </m:ctrlPr>
                                  </m:sSubPr>
                                  <m:e>
                                    <m:r>
                                      <a:rPr lang="en-US" sz="3200" i="1">
                                        <a:solidFill>
                                          <a:srgbClr val="FF0000"/>
                                        </a:solidFill>
                                        <a:latin typeface="Cambria Math" charset="0"/>
                                      </a:rPr>
                                      <m:t>𝑃</m:t>
                                    </m:r>
                                  </m:e>
                                  <m:sub>
                                    <m:r>
                                      <a:rPr lang="en-US" sz="3200" i="1">
                                        <a:solidFill>
                                          <a:srgbClr val="FF0000"/>
                                        </a:solidFill>
                                        <a:latin typeface="Cambria Math" charset="0"/>
                                      </a:rPr>
                                      <m:t>𝐻</m:t>
                                    </m:r>
                                  </m:sub>
                                </m:sSub>
                              </m:lim>
                            </m:limLow>
                          </m:fName>
                          <m:e>
                            <m:r>
                              <a:rPr lang="en-US" sz="3200" i="1">
                                <a:latin typeface="Cambria Math" charset="0"/>
                                <a:ea typeface="Cambria Math" charset="0"/>
                                <a:cs typeface="Cambria Math" charset="0"/>
                              </a:rPr>
                              <m:t>𝔼</m:t>
                            </m:r>
                            <m:d>
                              <m:dPr>
                                <m:begChr m:val="["/>
                                <m:endChr m:val="]"/>
                                <m:ctrlPr>
                                  <a:rPr lang="pt-BR" sz="3200" i="1">
                                    <a:latin typeface="Cambria Math" charset="0"/>
                                    <a:ea typeface="Cambria Math" charset="0"/>
                                    <a:cs typeface="Cambria Math" charset="0"/>
                                  </a:rPr>
                                </m:ctrlPr>
                              </m:dPr>
                              <m:e>
                                <m:r>
                                  <a:rPr lang="en-US" sz="3200" i="1">
                                    <a:solidFill>
                                      <a:srgbClr val="0096FF"/>
                                    </a:solidFill>
                                    <a:latin typeface="Cambria Math" charset="0"/>
                                  </a:rPr>
                                  <m:t>𝑢</m:t>
                                </m:r>
                                <m:r>
                                  <a:rPr lang="en-US" sz="3200" i="1">
                                    <a:latin typeface="Cambria Math" charset="0"/>
                                  </a:rPr>
                                  <m:t>(</m:t>
                                </m:r>
                                <m:r>
                                  <m:rPr>
                                    <m:sty m:val="p"/>
                                  </m:rPr>
                                  <a:rPr lang="en-US" sz="3200">
                                    <a:solidFill>
                                      <a:srgbClr val="005493"/>
                                    </a:solidFill>
                                    <a:latin typeface="Cambria Math" charset="0"/>
                                  </a:rPr>
                                  <m:t>result</m:t>
                                </m:r>
                                <m:r>
                                  <a:rPr lang="en-US" sz="3200">
                                    <a:latin typeface="Cambria Math" charset="0"/>
                                  </a:rPr>
                                  <m:t>(</m:t>
                                </m:r>
                                <m:r>
                                  <a:rPr lang="en-US" sz="3200" i="1">
                                    <a:solidFill>
                                      <a:srgbClr val="FF0000"/>
                                    </a:solidFill>
                                    <a:latin typeface="Cambria Math" charset="0"/>
                                  </a:rPr>
                                  <m:t>𝑝</m:t>
                                </m:r>
                                <m:r>
                                  <a:rPr lang="en-US" sz="3200">
                                    <a:latin typeface="Cambria Math" charset="0"/>
                                  </a:rPr>
                                  <m:t>,</m:t>
                                </m:r>
                                <m:r>
                                  <a:rPr lang="en-US" sz="3200" i="1">
                                    <a:solidFill>
                                      <a:schemeClr val="accent2"/>
                                    </a:solidFill>
                                    <a:latin typeface="Cambria Math" charset="0"/>
                                  </a:rPr>
                                  <m:t>𝐻</m:t>
                                </m:r>
                                <m:r>
                                  <a:rPr lang="en-US" sz="3200">
                                    <a:latin typeface="Cambria Math" charset="0"/>
                                  </a:rPr>
                                  <m:t>,</m:t>
                                </m:r>
                                <m:r>
                                  <a:rPr lang="en-US" sz="3200" i="1">
                                    <a:solidFill>
                                      <a:srgbClr val="005493"/>
                                    </a:solidFill>
                                    <a:latin typeface="Cambria Math" charset="0"/>
                                  </a:rPr>
                                  <m:t>𝐸</m:t>
                                </m:r>
                                <m:r>
                                  <a:rPr lang="en-US" sz="3200">
                                    <a:latin typeface="Cambria Math" charset="0"/>
                                  </a:rPr>
                                  <m:t>,</m:t>
                                </m:r>
                                <m:sSub>
                                  <m:sSubPr>
                                    <m:ctrlPr>
                                      <a:rPr lang="en-US" sz="3200" i="1">
                                        <a:solidFill>
                                          <a:srgbClr val="7030A0"/>
                                        </a:solidFill>
                                        <a:latin typeface="Cambria Math" charset="0"/>
                                      </a:rPr>
                                    </m:ctrlPr>
                                  </m:sSubPr>
                                  <m:e>
                                    <m:r>
                                      <a:rPr lang="en-US" sz="3200" i="1">
                                        <a:solidFill>
                                          <a:srgbClr val="7030A0"/>
                                        </a:solidFill>
                                        <a:latin typeface="Cambria Math" charset="0"/>
                                      </a:rPr>
                                      <m:t>𝑠</m:t>
                                    </m:r>
                                  </m:e>
                                  <m:sub>
                                    <m:r>
                                      <a:rPr lang="en-US" sz="3200">
                                        <a:solidFill>
                                          <a:srgbClr val="7030A0"/>
                                        </a:solidFill>
                                        <a:latin typeface="Cambria Math" charset="0"/>
                                      </a:rPr>
                                      <m:t>0</m:t>
                                    </m:r>
                                  </m:sub>
                                </m:sSub>
                                <m:r>
                                  <a:rPr lang="en-US" sz="3200">
                                    <a:latin typeface="Cambria Math" charset="0"/>
                                  </a:rPr>
                                  <m:t>)</m:t>
                                </m:r>
                                <m:r>
                                  <a:rPr lang="en-US" sz="3200" i="1">
                                    <a:latin typeface="Cambria Math" charset="0"/>
                                  </a:rPr>
                                  <m:t>)</m:t>
                                </m:r>
                              </m:e>
                            </m:d>
                          </m:e>
                        </m:func>
                      </m:e>
                    </m:func>
                  </m:oMath>
                </a14:m>
                <a:endParaRPr lang="en-US" sz="3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212035" y="1847850"/>
                <a:ext cx="8825948" cy="4686300"/>
              </a:xfrm>
              <a:blipFill rotWithShape="0">
                <a:blip r:embed="rId3"/>
                <a:stretch>
                  <a:fillRect l="-1450" t="-2341"/>
                </a:stretch>
              </a:blipFill>
            </p:spPr>
            <p:txBody>
              <a:bodyPr/>
              <a:lstStyle/>
              <a:p>
                <a:r>
                  <a:rPr lang="en-US">
                    <a:noFill/>
                  </a:rPr>
                  <a:t> </a:t>
                </a:r>
              </a:p>
            </p:txBody>
          </p:sp>
        </mc:Fallback>
      </mc:AlternateContent>
      <p:sp>
        <p:nvSpPr>
          <p:cNvPr id="4" name="TextBox 3"/>
          <p:cNvSpPr txBox="1"/>
          <p:nvPr/>
        </p:nvSpPr>
        <p:spPr>
          <a:xfrm>
            <a:off x="7696782" y="4678018"/>
            <a:ext cx="1561518" cy="461665"/>
          </a:xfrm>
          <a:prstGeom prst="rect">
            <a:avLst/>
          </a:prstGeom>
          <a:noFill/>
        </p:spPr>
        <p:txBody>
          <a:bodyPr wrap="none" rtlCol="0">
            <a:spAutoFit/>
          </a:bodyPr>
          <a:lstStyle/>
          <a:p>
            <a:r>
              <a:rPr lang="en-US" sz="2400" dirty="0">
                <a:solidFill>
                  <a:srgbClr val="7030A0"/>
                </a:solidFill>
              </a:rPr>
              <a:t>initial state</a:t>
            </a:r>
          </a:p>
        </p:txBody>
      </p:sp>
      <p:sp>
        <p:nvSpPr>
          <p:cNvPr id="5" name="TextBox 4"/>
          <p:cNvSpPr txBox="1"/>
          <p:nvPr/>
        </p:nvSpPr>
        <p:spPr>
          <a:xfrm>
            <a:off x="4221213" y="4660011"/>
            <a:ext cx="2984215" cy="461665"/>
          </a:xfrm>
          <a:prstGeom prst="rect">
            <a:avLst/>
          </a:prstGeom>
          <a:noFill/>
        </p:spPr>
        <p:txBody>
          <a:bodyPr wrap="none" rtlCol="0">
            <a:spAutoFit/>
          </a:bodyPr>
          <a:lstStyle/>
          <a:p>
            <a:r>
              <a:rPr lang="en-US" sz="2400" dirty="0">
                <a:solidFill>
                  <a:srgbClr val="005493"/>
                </a:solidFill>
              </a:rPr>
              <a:t>seq. of resulting states</a:t>
            </a:r>
            <a:endParaRPr lang="en-US" dirty="0">
              <a:solidFill>
                <a:srgbClr val="005493"/>
              </a:solidFill>
            </a:endParaRPr>
          </a:p>
        </p:txBody>
      </p:sp>
      <p:sp>
        <p:nvSpPr>
          <p:cNvPr id="11" name="TextBox 10"/>
          <p:cNvSpPr txBox="1"/>
          <p:nvPr/>
        </p:nvSpPr>
        <p:spPr>
          <a:xfrm>
            <a:off x="3443868" y="5860315"/>
            <a:ext cx="2591030" cy="830997"/>
          </a:xfrm>
          <a:prstGeom prst="rect">
            <a:avLst/>
          </a:prstGeom>
          <a:noFill/>
        </p:spPr>
        <p:txBody>
          <a:bodyPr wrap="none" rtlCol="0">
            <a:spAutoFit/>
          </a:bodyPr>
          <a:lstStyle/>
          <a:p>
            <a:r>
              <a:rPr lang="en-US" sz="2400" dirty="0" smtClean="0">
                <a:solidFill>
                  <a:srgbClr val="FF0000"/>
                </a:solidFill>
              </a:rPr>
              <a:t>feasible </a:t>
            </a:r>
            <a:br>
              <a:rPr lang="en-US" sz="2400" dirty="0" smtClean="0">
                <a:solidFill>
                  <a:srgbClr val="FF0000"/>
                </a:solidFill>
              </a:rPr>
            </a:br>
            <a:r>
              <a:rPr lang="en-US" sz="2400" dirty="0" smtClean="0">
                <a:solidFill>
                  <a:srgbClr val="FF0000"/>
                </a:solidFill>
              </a:rPr>
              <a:t>cognitive strategies</a:t>
            </a:r>
            <a:endParaRPr lang="en-US" sz="2400" dirty="0">
              <a:solidFill>
                <a:srgbClr val="FF0000"/>
              </a:solidFill>
            </a:endParaRPr>
          </a:p>
        </p:txBody>
      </p:sp>
      <p:sp>
        <p:nvSpPr>
          <p:cNvPr id="6" name="Slide Number Placeholder 5"/>
          <p:cNvSpPr>
            <a:spLocks noGrp="1"/>
          </p:cNvSpPr>
          <p:nvPr>
            <p:ph type="sldNum" sz="quarter" idx="12"/>
          </p:nvPr>
        </p:nvSpPr>
        <p:spPr/>
        <p:txBody>
          <a:bodyPr/>
          <a:lstStyle/>
          <a:p>
            <a:fld id="{B71B6317-4C1F-2D45-957F-23095F2C68BC}" type="slidenum">
              <a:rPr lang="en-US" smtClean="0"/>
              <a:t>4</a:t>
            </a:fld>
            <a:endParaRPr lang="en-US"/>
          </a:p>
        </p:txBody>
      </p:sp>
    </p:spTree>
    <p:extLst>
      <p:ext uri="{BB962C8B-B14F-4D97-AF65-F5344CB8AC3E}">
        <p14:creationId xmlns:p14="http://schemas.microsoft.com/office/powerpoint/2010/main" val="175729242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20624" y="274638"/>
            <a:ext cx="9582912" cy="1143000"/>
          </a:xfrm>
        </p:spPr>
        <p:txBody>
          <a:bodyPr>
            <a:normAutofit/>
          </a:bodyPr>
          <a:lstStyle/>
          <a:p>
            <a:pPr algn="ctr"/>
            <a:r>
              <a:rPr lang="en-US" sz="4800" dirty="0" smtClean="0"/>
              <a:t>Rational use of cognitive </a:t>
            </a:r>
            <a:r>
              <a:rPr lang="en-US" sz="4800" dirty="0" smtClean="0"/>
              <a:t>resources</a:t>
            </a:r>
            <a:endParaRPr lang="en-US" sz="4800" dirty="0"/>
          </a:p>
        </p:txBody>
      </p:sp>
      <p:pic>
        <p:nvPicPr>
          <p:cNvPr id="5" name="Picture 4"/>
          <p:cNvPicPr>
            <a:picLocks noChangeAspect="1"/>
          </p:cNvPicPr>
          <p:nvPr/>
        </p:nvPicPr>
        <p:blipFill>
          <a:blip r:embed="rId3"/>
          <a:stretch>
            <a:fillRect/>
          </a:stretch>
        </p:blipFill>
        <p:spPr>
          <a:xfrm>
            <a:off x="6349097" y="2552752"/>
            <a:ext cx="1775042" cy="2667000"/>
          </a:xfrm>
          <a:prstGeom prst="rect">
            <a:avLst/>
          </a:prstGeom>
        </p:spPr>
      </p:pic>
      <p:pic>
        <p:nvPicPr>
          <p:cNvPr id="6" name="Picture 5"/>
          <p:cNvPicPr>
            <a:picLocks noChangeAspect="1"/>
          </p:cNvPicPr>
          <p:nvPr/>
        </p:nvPicPr>
        <p:blipFill>
          <a:blip r:embed="rId4"/>
          <a:stretch>
            <a:fillRect/>
          </a:stretch>
        </p:blipFill>
        <p:spPr>
          <a:xfrm>
            <a:off x="2145072" y="2552753"/>
            <a:ext cx="1776222" cy="2666999"/>
          </a:xfrm>
          <a:prstGeom prst="rect">
            <a:avLst/>
          </a:prstGeom>
        </p:spPr>
      </p:pic>
      <p:sp>
        <p:nvSpPr>
          <p:cNvPr id="12" name="TextBox 11"/>
          <p:cNvSpPr txBox="1"/>
          <p:nvPr/>
        </p:nvSpPr>
        <p:spPr>
          <a:xfrm>
            <a:off x="9877" y="3655418"/>
            <a:ext cx="2133216" cy="461665"/>
          </a:xfrm>
          <a:prstGeom prst="rect">
            <a:avLst/>
          </a:prstGeom>
          <a:noFill/>
        </p:spPr>
        <p:txBody>
          <a:bodyPr wrap="none" rtlCol="0">
            <a:spAutoFit/>
          </a:bodyPr>
          <a:lstStyle/>
          <a:p>
            <a:r>
              <a:rPr lang="en-US" sz="2400" dirty="0"/>
              <a:t>3 positions/sec</a:t>
            </a:r>
          </a:p>
        </p:txBody>
      </p:sp>
      <p:sp>
        <p:nvSpPr>
          <p:cNvPr id="13" name="TextBox 12"/>
          <p:cNvSpPr txBox="1"/>
          <p:nvPr/>
        </p:nvSpPr>
        <p:spPr>
          <a:xfrm>
            <a:off x="8448937" y="3470753"/>
            <a:ext cx="1838063" cy="830997"/>
          </a:xfrm>
          <a:prstGeom prst="rect">
            <a:avLst/>
          </a:prstGeom>
          <a:noFill/>
        </p:spPr>
        <p:txBody>
          <a:bodyPr wrap="none" rtlCol="0">
            <a:spAutoFit/>
          </a:bodyPr>
          <a:lstStyle/>
          <a:p>
            <a:r>
              <a:rPr lang="en-US" sz="2400" dirty="0"/>
              <a:t>330,000,000</a:t>
            </a:r>
          </a:p>
          <a:p>
            <a:r>
              <a:rPr lang="en-US" sz="2400" dirty="0"/>
              <a:t>positions/sec</a:t>
            </a:r>
          </a:p>
        </p:txBody>
      </p:sp>
      <p:sp>
        <p:nvSpPr>
          <p:cNvPr id="19" name="TextBox 18"/>
          <p:cNvSpPr txBox="1"/>
          <p:nvPr/>
        </p:nvSpPr>
        <p:spPr>
          <a:xfrm>
            <a:off x="6349097" y="1908461"/>
            <a:ext cx="1891865" cy="584775"/>
          </a:xfrm>
          <a:prstGeom prst="rect">
            <a:avLst/>
          </a:prstGeom>
          <a:noFill/>
        </p:spPr>
        <p:txBody>
          <a:bodyPr wrap="none" rtlCol="0">
            <a:spAutoFit/>
          </a:bodyPr>
          <a:lstStyle/>
          <a:p>
            <a:r>
              <a:rPr lang="en-US" sz="3200" dirty="0"/>
              <a:t>Deep Blue</a:t>
            </a:r>
          </a:p>
        </p:txBody>
      </p:sp>
      <p:sp>
        <p:nvSpPr>
          <p:cNvPr id="20" name="TextBox 19"/>
          <p:cNvSpPr txBox="1"/>
          <p:nvPr/>
        </p:nvSpPr>
        <p:spPr>
          <a:xfrm>
            <a:off x="1962192" y="1908461"/>
            <a:ext cx="2579296" cy="584775"/>
          </a:xfrm>
          <a:prstGeom prst="rect">
            <a:avLst/>
          </a:prstGeom>
          <a:noFill/>
        </p:spPr>
        <p:txBody>
          <a:bodyPr wrap="none" rtlCol="0">
            <a:spAutoFit/>
          </a:bodyPr>
          <a:lstStyle/>
          <a:p>
            <a:r>
              <a:rPr lang="en-US" sz="3200" dirty="0"/>
              <a:t>Gary Kasparov</a:t>
            </a:r>
          </a:p>
        </p:txBody>
      </p:sp>
      <p:sp>
        <p:nvSpPr>
          <p:cNvPr id="27" name="Title 1"/>
          <p:cNvSpPr txBox="1">
            <a:spLocks/>
          </p:cNvSpPr>
          <p:nvPr/>
        </p:nvSpPr>
        <p:spPr>
          <a:xfrm>
            <a:off x="571500" y="5747026"/>
            <a:ext cx="91440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600" dirty="0"/>
          </a:p>
        </p:txBody>
      </p:sp>
      <p:sp>
        <p:nvSpPr>
          <p:cNvPr id="3" name="Rectangle 2"/>
          <p:cNvSpPr/>
          <p:nvPr/>
        </p:nvSpPr>
        <p:spPr>
          <a:xfrm>
            <a:off x="47582" y="6406265"/>
            <a:ext cx="6901185" cy="369332"/>
          </a:xfrm>
          <a:prstGeom prst="rect">
            <a:avLst/>
          </a:prstGeom>
        </p:spPr>
        <p:txBody>
          <a:bodyPr wrap="none">
            <a:spAutoFit/>
          </a:bodyPr>
          <a:lstStyle/>
          <a:p>
            <a:r>
              <a:rPr lang="en-US" dirty="0" smtClean="0"/>
              <a:t>(</a:t>
            </a:r>
            <a:r>
              <a:rPr lang="en-US" dirty="0"/>
              <a:t>Lieder, Goodman, &amp; Griffiths, </a:t>
            </a:r>
            <a:r>
              <a:rPr lang="en-US" dirty="0" smtClean="0"/>
              <a:t>2013; Griffiths</a:t>
            </a:r>
            <a:r>
              <a:rPr lang="en-US" dirty="0"/>
              <a:t>, Lieder, &amp; Goodman, </a:t>
            </a:r>
            <a:r>
              <a:rPr lang="en-US" dirty="0" smtClean="0"/>
              <a:t>2015)</a:t>
            </a:r>
            <a:endParaRPr lang="en-US" dirty="0"/>
          </a:p>
        </p:txBody>
      </p:sp>
      <p:sp>
        <p:nvSpPr>
          <p:cNvPr id="4" name="TextBox 3"/>
          <p:cNvSpPr txBox="1"/>
          <p:nvPr/>
        </p:nvSpPr>
        <p:spPr>
          <a:xfrm>
            <a:off x="4818474" y="3593862"/>
            <a:ext cx="633443" cy="584775"/>
          </a:xfrm>
          <a:prstGeom prst="rect">
            <a:avLst/>
          </a:prstGeom>
          <a:noFill/>
        </p:spPr>
        <p:txBody>
          <a:bodyPr wrap="none" rtlCol="0">
            <a:spAutoFit/>
          </a:bodyPr>
          <a:lstStyle/>
          <a:p>
            <a:r>
              <a:rPr lang="en-US" sz="3200" smtClean="0"/>
              <a:t>vs.</a:t>
            </a:r>
            <a:endParaRPr lang="en-US" sz="3200"/>
          </a:p>
        </p:txBody>
      </p:sp>
      <p:sp>
        <p:nvSpPr>
          <p:cNvPr id="7" name="Slide Number Placeholder 6"/>
          <p:cNvSpPr>
            <a:spLocks noGrp="1"/>
          </p:cNvSpPr>
          <p:nvPr>
            <p:ph type="sldNum" sz="quarter" idx="12"/>
          </p:nvPr>
        </p:nvSpPr>
        <p:spPr/>
        <p:txBody>
          <a:bodyPr/>
          <a:lstStyle/>
          <a:p>
            <a:fld id="{B71B6317-4C1F-2D45-957F-23095F2C68BC}" type="slidenum">
              <a:rPr lang="en-US" smtClean="0"/>
              <a:t>5</a:t>
            </a:fld>
            <a:endParaRPr lang="en-US"/>
          </a:p>
        </p:txBody>
      </p:sp>
    </p:spTree>
    <p:extLst>
      <p:ext uri="{BB962C8B-B14F-4D97-AF65-F5344CB8AC3E}">
        <p14:creationId xmlns:p14="http://schemas.microsoft.com/office/powerpoint/2010/main" val="8015301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Multi-Alternative Risky Choice</a:t>
            </a:r>
            <a:endParaRPr lang="en-US" dirty="0"/>
          </a:p>
        </p:txBody>
      </p:sp>
      <p:pic>
        <p:nvPicPr>
          <p:cNvPr id="28" name="Picture 27" descr="GamblingGameSSLExp2.png"/>
          <p:cNvPicPr>
            <a:picLocks noChangeAspect="1"/>
          </p:cNvPicPr>
          <p:nvPr/>
        </p:nvPicPr>
        <p:blipFill rotWithShape="1">
          <a:blip r:embed="rId2">
            <a:extLst>
              <a:ext uri="{28A0092B-C50C-407E-A947-70E740481C1C}">
                <a14:useLocalDpi xmlns:a14="http://schemas.microsoft.com/office/drawing/2010/main" val="0"/>
              </a:ext>
            </a:extLst>
          </a:blip>
          <a:srcRect t="56787" r="41797" b="15854"/>
          <a:stretch/>
        </p:blipFill>
        <p:spPr>
          <a:xfrm>
            <a:off x="518942" y="2686614"/>
            <a:ext cx="6513995" cy="3012548"/>
          </a:xfrm>
          <a:prstGeom prst="rect">
            <a:avLst/>
          </a:prstGeom>
        </p:spPr>
      </p:pic>
      <p:sp>
        <p:nvSpPr>
          <p:cNvPr id="29" name="TextBox 28"/>
          <p:cNvSpPr txBox="1"/>
          <p:nvPr/>
        </p:nvSpPr>
        <p:spPr>
          <a:xfrm>
            <a:off x="8049585" y="2683336"/>
            <a:ext cx="2346476" cy="584775"/>
          </a:xfrm>
          <a:prstGeom prst="rect">
            <a:avLst/>
          </a:prstGeom>
          <a:noFill/>
        </p:spPr>
        <p:txBody>
          <a:bodyPr wrap="none" rtlCol="0">
            <a:spAutoFit/>
          </a:bodyPr>
          <a:lstStyle/>
          <a:p>
            <a:r>
              <a:rPr lang="en-US" sz="3200" dirty="0" smtClean="0">
                <a:latin typeface="Avenir Book" charset="0"/>
                <a:ea typeface="Avenir Book" charset="0"/>
                <a:cs typeface="Avenir Book" charset="0"/>
              </a:rPr>
              <a:t>Alternatives</a:t>
            </a:r>
            <a:endParaRPr lang="en-US" sz="3200" dirty="0">
              <a:latin typeface="Avenir Book" charset="0"/>
              <a:ea typeface="Avenir Book" charset="0"/>
              <a:cs typeface="Avenir Book" charset="0"/>
            </a:endParaRPr>
          </a:p>
        </p:txBody>
      </p:sp>
      <p:sp>
        <p:nvSpPr>
          <p:cNvPr id="30" name="TextBox 29"/>
          <p:cNvSpPr txBox="1"/>
          <p:nvPr/>
        </p:nvSpPr>
        <p:spPr>
          <a:xfrm rot="5400000">
            <a:off x="-2129646" y="3779799"/>
            <a:ext cx="4758199" cy="584775"/>
          </a:xfrm>
          <a:prstGeom prst="rect">
            <a:avLst/>
          </a:prstGeom>
          <a:noFill/>
        </p:spPr>
        <p:txBody>
          <a:bodyPr wrap="square" rtlCol="0">
            <a:spAutoFit/>
          </a:bodyPr>
          <a:lstStyle/>
          <a:p>
            <a:pPr algn="ctr"/>
            <a:r>
              <a:rPr lang="en-US" sz="3200" dirty="0" smtClean="0">
                <a:latin typeface="Avenir Book" charset="0"/>
                <a:ea typeface="Avenir Book" charset="0"/>
                <a:cs typeface="Avenir Book" charset="0"/>
              </a:rPr>
              <a:t>Outcomes</a:t>
            </a:r>
            <a:endParaRPr lang="en-US" sz="3200" dirty="0">
              <a:latin typeface="Avenir Book" charset="0"/>
              <a:ea typeface="Avenir Book" charset="0"/>
              <a:cs typeface="Avenir Book" charset="0"/>
            </a:endParaRPr>
          </a:p>
        </p:txBody>
      </p:sp>
      <p:sp>
        <p:nvSpPr>
          <p:cNvPr id="31" name="TextBox 30"/>
          <p:cNvSpPr txBox="1"/>
          <p:nvPr/>
        </p:nvSpPr>
        <p:spPr>
          <a:xfrm flipH="1">
            <a:off x="5499304" y="3845092"/>
            <a:ext cx="1193556" cy="523220"/>
          </a:xfrm>
          <a:prstGeom prst="rect">
            <a:avLst/>
          </a:prstGeom>
          <a:solidFill>
            <a:schemeClr val="accent3">
              <a:lumMod val="75000"/>
            </a:schemeClr>
          </a:solidFill>
        </p:spPr>
        <p:txBody>
          <a:bodyPr wrap="square" rtlCol="0">
            <a:spAutoFit/>
          </a:bodyPr>
          <a:lstStyle/>
          <a:p>
            <a:r>
              <a:rPr lang="en-US" sz="2800" dirty="0" smtClean="0">
                <a:solidFill>
                  <a:schemeClr val="bg1"/>
                </a:solidFill>
              </a:rPr>
              <a:t>$5.67</a:t>
            </a:r>
            <a:endParaRPr lang="en-US" sz="2800" dirty="0">
              <a:solidFill>
                <a:schemeClr val="bg1"/>
              </a:solidFill>
            </a:endParaRPr>
          </a:p>
        </p:txBody>
      </p:sp>
      <p:sp>
        <p:nvSpPr>
          <p:cNvPr id="33" name="TextBox 32"/>
          <p:cNvSpPr txBox="1"/>
          <p:nvPr/>
        </p:nvSpPr>
        <p:spPr>
          <a:xfrm flipH="1">
            <a:off x="7259257" y="3646781"/>
            <a:ext cx="5587038" cy="954107"/>
          </a:xfrm>
          <a:prstGeom prst="rect">
            <a:avLst/>
          </a:prstGeom>
          <a:noFill/>
        </p:spPr>
        <p:txBody>
          <a:bodyPr wrap="square" rtlCol="0">
            <a:spAutoFit/>
          </a:bodyPr>
          <a:lstStyle/>
          <a:p>
            <a:r>
              <a:rPr lang="en-US" sz="2800" dirty="0" smtClean="0">
                <a:latin typeface="Avenir Book" charset="0"/>
                <a:ea typeface="Avenir Book" charset="0"/>
                <a:cs typeface="Avenir Book" charset="0"/>
              </a:rPr>
              <a:t>payoff for gamble</a:t>
            </a:r>
            <a:br>
              <a:rPr lang="en-US" sz="2800" dirty="0" smtClean="0">
                <a:latin typeface="Avenir Book" charset="0"/>
                <a:ea typeface="Avenir Book" charset="0"/>
                <a:cs typeface="Avenir Book" charset="0"/>
              </a:rPr>
            </a:br>
            <a:r>
              <a:rPr lang="en-US" sz="2800" dirty="0" smtClean="0">
                <a:latin typeface="Avenir Book" charset="0"/>
                <a:ea typeface="Avenir Book" charset="0"/>
                <a:cs typeface="Avenir Book" charset="0"/>
              </a:rPr>
              <a:t> </a:t>
            </a:r>
            <a:r>
              <a:rPr lang="en-US" sz="2800" smtClean="0">
                <a:latin typeface="Avenir Book" charset="0"/>
                <a:ea typeface="Avenir Book" charset="0"/>
                <a:cs typeface="Avenir Book" charset="0"/>
              </a:rPr>
              <a:t>3 and outcome A</a:t>
            </a:r>
            <a:endParaRPr lang="en-US" sz="2800" dirty="0">
              <a:latin typeface="Avenir Book" charset="0"/>
              <a:ea typeface="Avenir Book" charset="0"/>
              <a:cs typeface="Avenir Book" charset="0"/>
            </a:endParaRPr>
          </a:p>
        </p:txBody>
      </p:sp>
      <p:sp>
        <p:nvSpPr>
          <p:cNvPr id="34" name="TextBox 33"/>
          <p:cNvSpPr txBox="1"/>
          <p:nvPr/>
        </p:nvSpPr>
        <p:spPr>
          <a:xfrm>
            <a:off x="-54569" y="5579755"/>
            <a:ext cx="2051204" cy="584775"/>
          </a:xfrm>
          <a:prstGeom prst="rect">
            <a:avLst/>
          </a:prstGeom>
          <a:noFill/>
        </p:spPr>
        <p:txBody>
          <a:bodyPr wrap="none" rtlCol="0">
            <a:spAutoFit/>
          </a:bodyPr>
          <a:lstStyle/>
          <a:p>
            <a:pPr algn="ctr"/>
            <a:r>
              <a:rPr lang="en-US" sz="3200" dirty="0" smtClean="0">
                <a:latin typeface="Avenir Book" charset="0"/>
                <a:ea typeface="Avenir Book" charset="0"/>
                <a:cs typeface="Avenir Book" charset="0"/>
              </a:rPr>
              <a:t>Prob. in %</a:t>
            </a:r>
            <a:endParaRPr lang="en-US" sz="3200" dirty="0">
              <a:latin typeface="Avenir Book" charset="0"/>
              <a:ea typeface="Avenir Book" charset="0"/>
              <a:cs typeface="Avenir Book" charset="0"/>
            </a:endParaRPr>
          </a:p>
        </p:txBody>
      </p:sp>
      <p:sp>
        <p:nvSpPr>
          <p:cNvPr id="35" name="TextBox 34"/>
          <p:cNvSpPr txBox="1"/>
          <p:nvPr/>
        </p:nvSpPr>
        <p:spPr>
          <a:xfrm>
            <a:off x="6745404" y="5514329"/>
            <a:ext cx="2446439" cy="523220"/>
          </a:xfrm>
          <a:prstGeom prst="rect">
            <a:avLst/>
          </a:prstGeom>
          <a:noFill/>
        </p:spPr>
        <p:txBody>
          <a:bodyPr wrap="none" rtlCol="0">
            <a:spAutoFit/>
          </a:bodyPr>
          <a:lstStyle/>
          <a:p>
            <a:r>
              <a:rPr lang="en-US" sz="2800" dirty="0" smtClean="0">
                <a:latin typeface="Avenir Book" charset="0"/>
                <a:ea typeface="Avenir Book" charset="0"/>
                <a:cs typeface="Avenir Book" charset="0"/>
              </a:rPr>
              <a:t>Click to reveal</a:t>
            </a:r>
            <a:endParaRPr lang="en-US" sz="2800" dirty="0">
              <a:latin typeface="Avenir Book" charset="0"/>
              <a:ea typeface="Avenir Book" charset="0"/>
              <a:cs typeface="Avenir Book" charset="0"/>
            </a:endParaRPr>
          </a:p>
        </p:txBody>
      </p:sp>
      <p:sp>
        <p:nvSpPr>
          <p:cNvPr id="36" name="Left Arrow 35"/>
          <p:cNvSpPr/>
          <p:nvPr/>
        </p:nvSpPr>
        <p:spPr>
          <a:xfrm>
            <a:off x="6984964" y="2795389"/>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Left Arrow 36"/>
          <p:cNvSpPr/>
          <p:nvPr/>
        </p:nvSpPr>
        <p:spPr>
          <a:xfrm>
            <a:off x="536209" y="5121061"/>
            <a:ext cx="529359" cy="542747"/>
          </a:xfrm>
          <a:prstGeom prst="leftArrow">
            <a:avLst/>
          </a:prstGeom>
          <a:scene3d>
            <a:camera prst="orthographicFront">
              <a:rot lat="0" lon="0" rev="162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Left Arrow 37"/>
          <p:cNvSpPr/>
          <p:nvPr/>
        </p:nvSpPr>
        <p:spPr>
          <a:xfrm>
            <a:off x="6505171" y="3824778"/>
            <a:ext cx="708308" cy="46728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Left Arrow 38"/>
          <p:cNvSpPr/>
          <p:nvPr/>
        </p:nvSpPr>
        <p:spPr>
          <a:xfrm>
            <a:off x="6215304" y="5078630"/>
            <a:ext cx="708308" cy="467289"/>
          </a:xfrm>
          <a:prstGeom prst="leftArrow">
            <a:avLst/>
          </a:prstGeom>
          <a:scene3d>
            <a:camera prst="orthographicFront">
              <a:rot lat="0" lon="0" rev="189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TextBox 39"/>
          <p:cNvSpPr txBox="1"/>
          <p:nvPr/>
        </p:nvSpPr>
        <p:spPr>
          <a:xfrm>
            <a:off x="518942" y="1883989"/>
            <a:ext cx="6700296" cy="584775"/>
          </a:xfrm>
          <a:prstGeom prst="rect">
            <a:avLst/>
          </a:prstGeom>
          <a:noFill/>
        </p:spPr>
        <p:txBody>
          <a:bodyPr wrap="none" rtlCol="0">
            <a:spAutoFit/>
          </a:bodyPr>
          <a:lstStyle/>
          <a:p>
            <a:r>
              <a:rPr lang="en-US" sz="3200" dirty="0" err="1" smtClean="0"/>
              <a:t>Mouselab</a:t>
            </a:r>
            <a:r>
              <a:rPr lang="en-US" sz="3200" dirty="0" smtClean="0"/>
              <a:t> paradigm (Payne et al, 1993)</a:t>
            </a:r>
            <a:endParaRPr lang="en-US" sz="3200" dirty="0"/>
          </a:p>
        </p:txBody>
      </p:sp>
      <p:sp>
        <p:nvSpPr>
          <p:cNvPr id="3" name="Slide Number Placeholder 2"/>
          <p:cNvSpPr>
            <a:spLocks noGrp="1"/>
          </p:cNvSpPr>
          <p:nvPr>
            <p:ph type="sldNum" sz="quarter" idx="12"/>
          </p:nvPr>
        </p:nvSpPr>
        <p:spPr/>
        <p:txBody>
          <a:bodyPr/>
          <a:lstStyle/>
          <a:p>
            <a:fld id="{B71B6317-4C1F-2D45-957F-23095F2C68BC}" type="slidenum">
              <a:rPr lang="en-US" smtClean="0"/>
              <a:t>6</a:t>
            </a:fld>
            <a:endParaRPr lang="en-US"/>
          </a:p>
        </p:txBody>
      </p:sp>
    </p:spTree>
    <p:extLst>
      <p:ext uri="{BB962C8B-B14F-4D97-AF65-F5344CB8AC3E}">
        <p14:creationId xmlns:p14="http://schemas.microsoft.com/office/powerpoint/2010/main" val="9991937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People adaptively choose between multiple heuristics including </a:t>
            </a:r>
            <a:r>
              <a:rPr lang="is-IS" dirty="0" smtClean="0"/>
              <a:t>…</a:t>
            </a:r>
            <a:endParaRPr lang="en-US" dirty="0"/>
          </a:p>
        </p:txBody>
      </p:sp>
      <p:sp>
        <p:nvSpPr>
          <p:cNvPr id="3" name="Content Placeholder 2"/>
          <p:cNvSpPr>
            <a:spLocks noGrp="1"/>
          </p:cNvSpPr>
          <p:nvPr>
            <p:ph idx="1"/>
          </p:nvPr>
        </p:nvSpPr>
        <p:spPr>
          <a:xfrm>
            <a:off x="707231" y="1947928"/>
            <a:ext cx="8872538" cy="3227576"/>
          </a:xfrm>
        </p:spPr>
        <p:txBody>
          <a:bodyPr/>
          <a:lstStyle/>
          <a:p>
            <a:pPr marL="571500" indent="-571500">
              <a:buFont typeface="Arial" charset="0"/>
              <a:buChar char="•"/>
            </a:pPr>
            <a:r>
              <a:rPr lang="en-US" sz="3200" b="1" dirty="0">
                <a:latin typeface="Avenir Book" charset="0"/>
                <a:ea typeface="Avenir Book" charset="0"/>
                <a:cs typeface="Avenir Book" charset="0"/>
              </a:rPr>
              <a:t>Take-The-Best (TTB)</a:t>
            </a:r>
            <a:r>
              <a:rPr lang="en-US" b="1" dirty="0">
                <a:latin typeface="Avenir Book" charset="0"/>
                <a:ea typeface="Avenir Book" charset="0"/>
                <a:cs typeface="Avenir Book" charset="0"/>
              </a:rPr>
              <a:t> </a:t>
            </a:r>
            <a:r>
              <a:rPr lang="en-US" dirty="0">
                <a:latin typeface="Avenir Book" charset="0"/>
                <a:ea typeface="Avenir Book" charset="0"/>
                <a:cs typeface="Avenir Book" charset="0"/>
              </a:rPr>
              <a:t>chooses gamble with highest payoff for most probable </a:t>
            </a:r>
            <a:r>
              <a:rPr lang="en-US" dirty="0" smtClean="0">
                <a:latin typeface="Avenir Book" charset="0"/>
                <a:ea typeface="Avenir Book" charset="0"/>
                <a:cs typeface="Avenir Book" charset="0"/>
              </a:rPr>
              <a:t>outcome</a:t>
            </a:r>
            <a:endParaRPr lang="en-US" dirty="0">
              <a:latin typeface="Avenir Book" charset="0"/>
              <a:ea typeface="Avenir Book" charset="0"/>
              <a:cs typeface="Avenir Book" charset="0"/>
            </a:endParaRPr>
          </a:p>
          <a:p>
            <a:pPr marL="571500" indent="-571500">
              <a:buFont typeface="Arial" charset="0"/>
              <a:buChar char="•"/>
            </a:pPr>
            <a:r>
              <a:rPr lang="en-US" sz="3200" b="1" dirty="0">
                <a:latin typeface="Avenir Book" charset="0"/>
                <a:ea typeface="Avenir Book" charset="0"/>
                <a:cs typeface="Avenir Book" charset="0"/>
              </a:rPr>
              <a:t>Weighted Average (WADD)</a:t>
            </a:r>
            <a:r>
              <a:rPr lang="en-US" b="1" dirty="0">
                <a:latin typeface="Avenir Book" charset="0"/>
                <a:ea typeface="Avenir Book" charset="0"/>
                <a:cs typeface="Avenir Book" charset="0"/>
              </a:rPr>
              <a:t> </a:t>
            </a:r>
            <a:r>
              <a:rPr lang="en-US" dirty="0">
                <a:latin typeface="Avenir Book" charset="0"/>
                <a:ea typeface="Avenir Book" charset="0"/>
                <a:cs typeface="Avenir Book" charset="0"/>
              </a:rPr>
              <a:t>computes the expected value of every gamble</a:t>
            </a:r>
          </a:p>
          <a:p>
            <a:pPr marL="571500" indent="-571500">
              <a:buFont typeface="Arial" charset="0"/>
              <a:buChar char="•"/>
            </a:pPr>
            <a:r>
              <a:rPr lang="en-US" sz="3200" b="1" dirty="0">
                <a:latin typeface="Avenir Book" charset="0"/>
                <a:ea typeface="Avenir Book" charset="0"/>
                <a:cs typeface="Avenir Book" charset="0"/>
              </a:rPr>
              <a:t>Satisficing (SAT)</a:t>
            </a:r>
            <a:r>
              <a:rPr lang="en-US" b="1" dirty="0">
                <a:latin typeface="Avenir Book" charset="0"/>
                <a:ea typeface="Avenir Book" charset="0"/>
                <a:cs typeface="Avenir Book" charset="0"/>
              </a:rPr>
              <a:t> </a:t>
            </a:r>
            <a:r>
              <a:rPr lang="en-US" dirty="0">
                <a:latin typeface="Avenir Book" charset="0"/>
                <a:ea typeface="Avenir Book" charset="0"/>
                <a:cs typeface="Avenir Book" charset="0"/>
              </a:rPr>
              <a:t>evaluates gambles sequentially, stops when it finds one whose EV exceeds its aspiration level</a:t>
            </a:r>
          </a:p>
          <a:p>
            <a:endParaRPr lang="en-US" dirty="0"/>
          </a:p>
        </p:txBody>
      </p:sp>
      <p:sp>
        <p:nvSpPr>
          <p:cNvPr id="5" name="Slide Number Placeholder 4"/>
          <p:cNvSpPr>
            <a:spLocks noGrp="1"/>
          </p:cNvSpPr>
          <p:nvPr>
            <p:ph type="sldNum" sz="quarter" idx="12"/>
          </p:nvPr>
        </p:nvSpPr>
        <p:spPr/>
        <p:txBody>
          <a:bodyPr/>
          <a:lstStyle/>
          <a:p>
            <a:fld id="{B71B6317-4C1F-2D45-957F-23095F2C68BC}" type="slidenum">
              <a:rPr lang="en-US" smtClean="0"/>
              <a:t>7</a:t>
            </a:fld>
            <a:endParaRPr lang="en-US"/>
          </a:p>
        </p:txBody>
      </p:sp>
    </p:spTree>
    <p:extLst>
      <p:ext uri="{BB962C8B-B14F-4D97-AF65-F5344CB8AC3E}">
        <p14:creationId xmlns:p14="http://schemas.microsoft.com/office/powerpoint/2010/main" val="18236512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58715" y="2011680"/>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3" name="Rectangle 2"/>
          <p:cNvSpPr/>
          <p:nvPr/>
        </p:nvSpPr>
        <p:spPr>
          <a:xfrm>
            <a:off x="1752071"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endParaRPr lang="en-US" sz="1350" b="1" dirty="0">
              <a:solidFill>
                <a:schemeClr val="accent6">
                  <a:lumMod val="75000"/>
                </a:schemeClr>
              </a:solidFill>
              <a:latin typeface="Helvetica" charset="0"/>
              <a:ea typeface="Helvetica" charset="0"/>
              <a:cs typeface="Helvetica" charset="0"/>
            </a:endParaRPr>
          </a:p>
        </p:txBody>
      </p:sp>
      <p:sp>
        <p:nvSpPr>
          <p:cNvPr id="8" name="Rectangle 7"/>
          <p:cNvSpPr/>
          <p:nvPr/>
        </p:nvSpPr>
        <p:spPr>
          <a:xfrm>
            <a:off x="2901259"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9" name="Rectangle 8"/>
          <p:cNvSpPr/>
          <p:nvPr/>
        </p:nvSpPr>
        <p:spPr>
          <a:xfrm>
            <a:off x="4050446" y="431431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0" name="Rectangle 9"/>
          <p:cNvSpPr/>
          <p:nvPr/>
        </p:nvSpPr>
        <p:spPr>
          <a:xfrm>
            <a:off x="5199634"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5" name="Rectangle 14"/>
          <p:cNvSpPr/>
          <p:nvPr/>
        </p:nvSpPr>
        <p:spPr>
          <a:xfrm>
            <a:off x="6346187"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6" name="Rectangle 15"/>
          <p:cNvSpPr/>
          <p:nvPr/>
        </p:nvSpPr>
        <p:spPr>
          <a:xfrm>
            <a:off x="7494786"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17" name="Rectangle 16"/>
          <p:cNvSpPr/>
          <p:nvPr/>
        </p:nvSpPr>
        <p:spPr>
          <a:xfrm>
            <a:off x="8643384"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 name="Rectangle 3"/>
          <p:cNvSpPr/>
          <p:nvPr/>
        </p:nvSpPr>
        <p:spPr>
          <a:xfrm>
            <a:off x="3043680"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$ 0.05</a:t>
            </a:r>
            <a:endParaRPr lang="en-US" sz="1519" b="1" dirty="0">
              <a:solidFill>
                <a:schemeClr val="accent6">
                  <a:lumMod val="75000"/>
                </a:schemeClr>
              </a:solidFill>
              <a:latin typeface="Helvetica" charset="0"/>
              <a:ea typeface="Helvetica" charset="0"/>
              <a:cs typeface="Helvetica" charset="0"/>
            </a:endParaRPr>
          </a:p>
        </p:txBody>
      </p:sp>
      <p:sp>
        <p:nvSpPr>
          <p:cNvPr id="18" name="Rectangle 17"/>
          <p:cNvSpPr/>
          <p:nvPr/>
        </p:nvSpPr>
        <p:spPr>
          <a:xfrm>
            <a:off x="4181582" y="441449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endParaRPr lang="en-US" sz="1519" b="1" dirty="0">
              <a:solidFill>
                <a:schemeClr val="accent6">
                  <a:lumMod val="75000"/>
                </a:schemeClr>
              </a:solidFill>
              <a:latin typeface="Helvetica" charset="0"/>
              <a:ea typeface="Helvetica" charset="0"/>
              <a:cs typeface="Helvetica" charset="0"/>
            </a:endParaRPr>
          </a:p>
        </p:txBody>
      </p:sp>
      <p:sp>
        <p:nvSpPr>
          <p:cNvPr id="19" name="Rectangle 18"/>
          <p:cNvSpPr/>
          <p:nvPr/>
        </p:nvSpPr>
        <p:spPr>
          <a:xfrm>
            <a:off x="5352689"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$ 0.13</a:t>
            </a:r>
            <a:endParaRPr lang="en-US" sz="1519" b="1" dirty="0">
              <a:solidFill>
                <a:schemeClr val="accent6">
                  <a:lumMod val="75000"/>
                </a:schemeClr>
              </a:solidFill>
              <a:latin typeface="Helvetica" charset="0"/>
              <a:ea typeface="Helvetica" charset="0"/>
              <a:cs typeface="Helvetica" charset="0"/>
            </a:endParaRPr>
          </a:p>
        </p:txBody>
      </p:sp>
      <p:sp>
        <p:nvSpPr>
          <p:cNvPr id="20" name="Rectangle 19"/>
          <p:cNvSpPr/>
          <p:nvPr/>
        </p:nvSpPr>
        <p:spPr>
          <a:xfrm>
            <a:off x="6519599"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$ 0.08</a:t>
            </a:r>
            <a:endParaRPr lang="en-US" sz="1519" b="1" dirty="0">
              <a:solidFill>
                <a:schemeClr val="accent6">
                  <a:lumMod val="75000"/>
                </a:schemeClr>
              </a:solidFill>
              <a:latin typeface="Helvetica" charset="0"/>
              <a:ea typeface="Helvetica" charset="0"/>
              <a:cs typeface="Helvetica" charset="0"/>
            </a:endParaRPr>
          </a:p>
        </p:txBody>
      </p:sp>
      <p:sp>
        <p:nvSpPr>
          <p:cNvPr id="21" name="Rectangle 20"/>
          <p:cNvSpPr/>
          <p:nvPr/>
        </p:nvSpPr>
        <p:spPr>
          <a:xfrm>
            <a:off x="7668197"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$ 0.17</a:t>
            </a:r>
            <a:endParaRPr lang="en-US" sz="1519" b="1" dirty="0">
              <a:solidFill>
                <a:schemeClr val="accent6">
                  <a:lumMod val="75000"/>
                </a:schemeClr>
              </a:solidFill>
              <a:latin typeface="Helvetica" charset="0"/>
              <a:ea typeface="Helvetica" charset="0"/>
              <a:cs typeface="Helvetica" charset="0"/>
            </a:endParaRPr>
          </a:p>
        </p:txBody>
      </p:sp>
      <p:sp>
        <p:nvSpPr>
          <p:cNvPr id="22" name="Rectangle 21"/>
          <p:cNvSpPr/>
          <p:nvPr/>
        </p:nvSpPr>
        <p:spPr>
          <a:xfrm>
            <a:off x="8816796" y="4410314"/>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$ 0.07</a:t>
            </a:r>
            <a:endParaRPr lang="en-US" sz="1519" b="1" dirty="0">
              <a:solidFill>
                <a:schemeClr val="accent6">
                  <a:lumMod val="75000"/>
                </a:schemeClr>
              </a:solidFill>
              <a:latin typeface="Helvetica" charset="0"/>
              <a:ea typeface="Helvetica" charset="0"/>
              <a:cs typeface="Helvetica" charset="0"/>
            </a:endParaRPr>
          </a:p>
        </p:txBody>
      </p:sp>
      <p:sp>
        <p:nvSpPr>
          <p:cNvPr id="23" name="TextBox 22"/>
          <p:cNvSpPr txBox="1"/>
          <p:nvPr/>
        </p:nvSpPr>
        <p:spPr>
          <a:xfrm>
            <a:off x="2599131" y="586711"/>
            <a:ext cx="5566845" cy="793615"/>
          </a:xfrm>
          <a:prstGeom prst="rect">
            <a:avLst/>
          </a:prstGeom>
          <a:noFill/>
        </p:spPr>
        <p:txBody>
          <a:bodyPr wrap="none" rtlCol="0">
            <a:spAutoFit/>
          </a:bodyPr>
          <a:lstStyle/>
          <a:p>
            <a:r>
              <a:rPr lang="de-DE" sz="4557" b="1">
                <a:latin typeface="Avenir Heavy"/>
                <a:cs typeface="Avenir Heavy"/>
                <a:sym typeface="WP IconicSymbolsA"/>
              </a:rPr>
              <a:t>Take-The-Best (TTB)</a:t>
            </a:r>
            <a:endParaRPr lang="en-US" sz="4557" dirty="0"/>
          </a:p>
        </p:txBody>
      </p:sp>
      <p:sp>
        <p:nvSpPr>
          <p:cNvPr id="5" name="Slide Number Placeholder 4"/>
          <p:cNvSpPr>
            <a:spLocks noGrp="1"/>
          </p:cNvSpPr>
          <p:nvPr>
            <p:ph type="sldNum" sz="quarter" idx="12"/>
          </p:nvPr>
        </p:nvSpPr>
        <p:spPr/>
        <p:txBody>
          <a:bodyPr/>
          <a:lstStyle/>
          <a:p>
            <a:fld id="{B71B6317-4C1F-2D45-957F-23095F2C68BC}" type="slidenum">
              <a:rPr lang="en-US" smtClean="0"/>
              <a:t>8</a:t>
            </a:fld>
            <a:endParaRPr lang="en-US"/>
          </a:p>
        </p:txBody>
      </p:sp>
    </p:spTree>
    <p:extLst>
      <p:ext uri="{BB962C8B-B14F-4D97-AF65-F5344CB8AC3E}">
        <p14:creationId xmlns:p14="http://schemas.microsoft.com/office/powerpoint/2010/main" val="15103460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95564" y="1392479"/>
            <a:ext cx="9136481" cy="4069828"/>
            <a:chOff x="705853" y="1015345"/>
            <a:chExt cx="10828422" cy="4823500"/>
          </a:xfrm>
        </p:grpSpPr>
        <p:pic>
          <p:nvPicPr>
            <p:cNvPr id="11" name="Picture 10"/>
            <p:cNvPicPr>
              <a:picLocks noChangeAspect="1"/>
            </p:cNvPicPr>
            <p:nvPr/>
          </p:nvPicPr>
          <p:blipFill>
            <a:blip r:embed="rId2"/>
            <a:stretch>
              <a:fillRect/>
            </a:stretch>
          </p:blipFill>
          <p:spPr>
            <a:xfrm>
              <a:off x="705853" y="1015345"/>
              <a:ext cx="10828422" cy="4823500"/>
            </a:xfrm>
            <a:prstGeom prst="rect">
              <a:avLst/>
            </a:prstGeom>
          </p:spPr>
        </p:pic>
        <p:pic>
          <p:nvPicPr>
            <p:cNvPr id="12" name="Picture 11"/>
            <p:cNvPicPr>
              <a:picLocks noChangeAspect="1"/>
            </p:cNvPicPr>
            <p:nvPr/>
          </p:nvPicPr>
          <p:blipFill rotWithShape="1">
            <a:blip r:embed="rId2"/>
            <a:srcRect l="62741" t="55278" b="14790"/>
            <a:stretch/>
          </p:blipFill>
          <p:spPr>
            <a:xfrm>
              <a:off x="2054478" y="4395056"/>
              <a:ext cx="4034590" cy="1443789"/>
            </a:xfrm>
            <a:prstGeom prst="rect">
              <a:avLst/>
            </a:prstGeom>
          </p:spPr>
        </p:pic>
        <p:pic>
          <p:nvPicPr>
            <p:cNvPr id="13" name="Picture 12"/>
            <p:cNvPicPr>
              <a:picLocks noChangeAspect="1"/>
            </p:cNvPicPr>
            <p:nvPr/>
          </p:nvPicPr>
          <p:blipFill rotWithShape="1">
            <a:blip r:embed="rId2"/>
            <a:srcRect l="50130" t="25892" r="37655" b="44657"/>
            <a:stretch/>
          </p:blipFill>
          <p:spPr>
            <a:xfrm>
              <a:off x="4768858" y="2266744"/>
              <a:ext cx="1322615" cy="1420585"/>
            </a:xfrm>
            <a:prstGeom prst="rect">
              <a:avLst/>
            </a:prstGeom>
          </p:spPr>
        </p:pic>
        <p:pic>
          <p:nvPicPr>
            <p:cNvPr id="14" name="Picture 13"/>
            <p:cNvPicPr>
              <a:picLocks noChangeAspect="1"/>
            </p:cNvPicPr>
            <p:nvPr/>
          </p:nvPicPr>
          <p:blipFill rotWithShape="1">
            <a:blip r:embed="rId2"/>
            <a:srcRect l="44330" t="30205" r="53695" b="64982"/>
            <a:stretch/>
          </p:blipFill>
          <p:spPr>
            <a:xfrm>
              <a:off x="5498575" y="2481028"/>
              <a:ext cx="213828" cy="232134"/>
            </a:xfrm>
            <a:prstGeom prst="rect">
              <a:avLst/>
            </a:prstGeom>
          </p:spPr>
        </p:pic>
      </p:grpSp>
      <p:sp>
        <p:nvSpPr>
          <p:cNvPr id="3" name="Rectangle 2"/>
          <p:cNvSpPr/>
          <p:nvPr/>
        </p:nvSpPr>
        <p:spPr>
          <a:xfrm>
            <a:off x="1752071"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$ 0.12</a:t>
            </a:r>
            <a:endParaRPr lang="en-US" sz="1350" b="1" dirty="0">
              <a:solidFill>
                <a:schemeClr val="accent6">
                  <a:lumMod val="75000"/>
                </a:schemeClr>
              </a:solidFill>
              <a:latin typeface="Helvetica" charset="0"/>
              <a:ea typeface="Helvetica" charset="0"/>
              <a:cs typeface="Helvetica" charset="0"/>
            </a:endParaRPr>
          </a:p>
        </p:txBody>
      </p:sp>
      <p:sp>
        <p:nvSpPr>
          <p:cNvPr id="8" name="Rectangle 7"/>
          <p:cNvSpPr/>
          <p:nvPr/>
        </p:nvSpPr>
        <p:spPr>
          <a:xfrm>
            <a:off x="2901259" y="43135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9" name="Rectangle 8"/>
          <p:cNvSpPr/>
          <p:nvPr/>
        </p:nvSpPr>
        <p:spPr>
          <a:xfrm>
            <a:off x="4050446" y="431431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 name="Rectangle 3"/>
          <p:cNvSpPr/>
          <p:nvPr/>
        </p:nvSpPr>
        <p:spPr>
          <a:xfrm>
            <a:off x="3043680" y="4410314"/>
            <a:ext cx="729687" cy="326115"/>
          </a:xfrm>
          <a:prstGeom prst="rect">
            <a:avLst/>
          </a:prstGeom>
        </p:spPr>
        <p:txBody>
          <a:bodyPr wrap="none">
            <a:spAutoFit/>
          </a:bodyPr>
          <a:lstStyle/>
          <a:p>
            <a:pPr algn="ctr"/>
            <a:r>
              <a:rPr lang="en-US" sz="1519" b="1">
                <a:solidFill>
                  <a:schemeClr val="accent6">
                    <a:lumMod val="75000"/>
                  </a:schemeClr>
                </a:solidFill>
                <a:latin typeface="Helvetica" charset="0"/>
                <a:ea typeface="Helvetica" charset="0"/>
                <a:cs typeface="Helvetica" charset="0"/>
              </a:rPr>
              <a:t>$ 0.05</a:t>
            </a:r>
            <a:endParaRPr lang="en-US" sz="1519" b="1" dirty="0">
              <a:solidFill>
                <a:schemeClr val="accent6">
                  <a:lumMod val="75000"/>
                </a:schemeClr>
              </a:solidFill>
              <a:latin typeface="Helvetica" charset="0"/>
              <a:ea typeface="Helvetica" charset="0"/>
              <a:cs typeface="Helvetica" charset="0"/>
            </a:endParaRPr>
          </a:p>
        </p:txBody>
      </p:sp>
      <p:sp>
        <p:nvSpPr>
          <p:cNvPr id="18" name="Rectangle 17"/>
          <p:cNvSpPr/>
          <p:nvPr/>
        </p:nvSpPr>
        <p:spPr>
          <a:xfrm>
            <a:off x="4181582" y="441449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$ 0.21</a:t>
            </a:r>
            <a:endParaRPr lang="en-US" sz="1519" b="1" dirty="0">
              <a:solidFill>
                <a:schemeClr val="accent6">
                  <a:lumMod val="75000"/>
                </a:schemeClr>
              </a:solidFill>
              <a:latin typeface="Helvetica" charset="0"/>
              <a:ea typeface="Helvetica" charset="0"/>
              <a:cs typeface="Helvetica" charset="0"/>
            </a:endParaRPr>
          </a:p>
        </p:txBody>
      </p:sp>
      <p:sp>
        <p:nvSpPr>
          <p:cNvPr id="23" name="TextBox 22"/>
          <p:cNvSpPr txBox="1"/>
          <p:nvPr/>
        </p:nvSpPr>
        <p:spPr>
          <a:xfrm>
            <a:off x="3115987" y="590870"/>
            <a:ext cx="4526945" cy="793615"/>
          </a:xfrm>
          <a:prstGeom prst="rect">
            <a:avLst/>
          </a:prstGeom>
          <a:noFill/>
        </p:spPr>
        <p:txBody>
          <a:bodyPr wrap="none" rtlCol="0">
            <a:spAutoFit/>
          </a:bodyPr>
          <a:lstStyle/>
          <a:p>
            <a:r>
              <a:rPr lang="de-DE" sz="4557" b="1" dirty="0" err="1">
                <a:latin typeface="Avenir Heavy"/>
                <a:cs typeface="Avenir Heavy"/>
                <a:sym typeface="WP IconicSymbolsA"/>
              </a:rPr>
              <a:t>Satisficing</a:t>
            </a:r>
            <a:r>
              <a:rPr lang="de-DE" sz="4557" b="1" dirty="0">
                <a:latin typeface="Avenir Heavy"/>
                <a:cs typeface="Avenir Heavy"/>
                <a:sym typeface="WP IconicSymbolsA"/>
              </a:rPr>
              <a:t> (SAT)</a:t>
            </a:r>
            <a:endParaRPr lang="en-US" sz="4557" dirty="0"/>
          </a:p>
        </p:txBody>
      </p:sp>
      <p:sp>
        <p:nvSpPr>
          <p:cNvPr id="43" name="Rectangle 42"/>
          <p:cNvSpPr/>
          <p:nvPr/>
        </p:nvSpPr>
        <p:spPr>
          <a:xfrm>
            <a:off x="1746769"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$ 0.14</a:t>
            </a:r>
            <a:endParaRPr lang="en-US" sz="1350" b="1" dirty="0">
              <a:solidFill>
                <a:schemeClr val="accent6">
                  <a:lumMod val="75000"/>
                </a:schemeClr>
              </a:solidFill>
              <a:latin typeface="Helvetica" charset="0"/>
              <a:ea typeface="Helvetica" charset="0"/>
              <a:cs typeface="Helvetica" charset="0"/>
            </a:endParaRPr>
          </a:p>
        </p:txBody>
      </p:sp>
      <p:sp>
        <p:nvSpPr>
          <p:cNvPr id="44" name="Rectangle 43"/>
          <p:cNvSpPr/>
          <p:nvPr/>
        </p:nvSpPr>
        <p:spPr>
          <a:xfrm>
            <a:off x="2895956" y="370855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45" name="Rectangle 44"/>
          <p:cNvSpPr/>
          <p:nvPr/>
        </p:nvSpPr>
        <p:spPr>
          <a:xfrm>
            <a:off x="4045144" y="370927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0" name="Rectangle 49"/>
          <p:cNvSpPr/>
          <p:nvPr/>
        </p:nvSpPr>
        <p:spPr>
          <a:xfrm>
            <a:off x="3038377" y="380527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$ 0.18</a:t>
            </a:r>
            <a:endParaRPr lang="en-US" sz="1519" b="1" dirty="0">
              <a:solidFill>
                <a:schemeClr val="accent6">
                  <a:lumMod val="75000"/>
                </a:schemeClr>
              </a:solidFill>
              <a:latin typeface="Helvetica" charset="0"/>
              <a:ea typeface="Helvetica" charset="0"/>
              <a:cs typeface="Helvetica" charset="0"/>
            </a:endParaRPr>
          </a:p>
        </p:txBody>
      </p:sp>
      <p:sp>
        <p:nvSpPr>
          <p:cNvPr id="51" name="Rectangle 50"/>
          <p:cNvSpPr/>
          <p:nvPr/>
        </p:nvSpPr>
        <p:spPr>
          <a:xfrm>
            <a:off x="4176279" y="3809451"/>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$ 0.14</a:t>
            </a:r>
            <a:endParaRPr lang="en-US" sz="1519" b="1" dirty="0">
              <a:solidFill>
                <a:schemeClr val="accent6">
                  <a:lumMod val="75000"/>
                </a:schemeClr>
              </a:solidFill>
              <a:latin typeface="Helvetica" charset="0"/>
              <a:ea typeface="Helvetica" charset="0"/>
              <a:cs typeface="Helvetica" charset="0"/>
            </a:endParaRPr>
          </a:p>
        </p:txBody>
      </p:sp>
      <p:sp>
        <p:nvSpPr>
          <p:cNvPr id="56" name="Rectangle 55"/>
          <p:cNvSpPr/>
          <p:nvPr/>
        </p:nvSpPr>
        <p:spPr>
          <a:xfrm>
            <a:off x="1746769"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$ 0.5</a:t>
            </a:r>
            <a:endParaRPr lang="en-US" sz="1350" b="1" dirty="0">
              <a:solidFill>
                <a:schemeClr val="accent6">
                  <a:lumMod val="75000"/>
                </a:schemeClr>
              </a:solidFill>
              <a:latin typeface="Helvetica" charset="0"/>
              <a:ea typeface="Helvetica" charset="0"/>
              <a:cs typeface="Helvetica" charset="0"/>
            </a:endParaRPr>
          </a:p>
        </p:txBody>
      </p:sp>
      <p:sp>
        <p:nvSpPr>
          <p:cNvPr id="57" name="Rectangle 56"/>
          <p:cNvSpPr/>
          <p:nvPr/>
        </p:nvSpPr>
        <p:spPr>
          <a:xfrm>
            <a:off x="2895956" y="4915375"/>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58" name="Rectangle 57"/>
          <p:cNvSpPr/>
          <p:nvPr/>
        </p:nvSpPr>
        <p:spPr>
          <a:xfrm>
            <a:off x="4045144" y="4916096"/>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63" name="Rectangle 62"/>
          <p:cNvSpPr/>
          <p:nvPr/>
        </p:nvSpPr>
        <p:spPr>
          <a:xfrm>
            <a:off x="3038377" y="5012093"/>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$ 0.15</a:t>
            </a:r>
            <a:endParaRPr lang="en-US" sz="1519" b="1" dirty="0">
              <a:solidFill>
                <a:schemeClr val="accent6">
                  <a:lumMod val="75000"/>
                </a:schemeClr>
              </a:solidFill>
              <a:latin typeface="Helvetica" charset="0"/>
              <a:ea typeface="Helvetica" charset="0"/>
              <a:cs typeface="Helvetica" charset="0"/>
            </a:endParaRPr>
          </a:p>
        </p:txBody>
      </p:sp>
      <p:sp>
        <p:nvSpPr>
          <p:cNvPr id="64" name="Rectangle 63"/>
          <p:cNvSpPr/>
          <p:nvPr/>
        </p:nvSpPr>
        <p:spPr>
          <a:xfrm>
            <a:off x="4176279" y="5016269"/>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$ 0.20</a:t>
            </a:r>
            <a:endParaRPr lang="en-US" sz="1519" b="1" dirty="0">
              <a:solidFill>
                <a:schemeClr val="accent6">
                  <a:lumMod val="75000"/>
                </a:schemeClr>
              </a:solidFill>
              <a:latin typeface="Helvetica" charset="0"/>
              <a:ea typeface="Helvetica" charset="0"/>
              <a:cs typeface="Helvetica" charset="0"/>
            </a:endParaRPr>
          </a:p>
        </p:txBody>
      </p:sp>
      <p:sp>
        <p:nvSpPr>
          <p:cNvPr id="69" name="Rectangle 68"/>
          <p:cNvSpPr/>
          <p:nvPr/>
        </p:nvSpPr>
        <p:spPr>
          <a:xfrm>
            <a:off x="1746769"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accent6">
                    <a:lumMod val="75000"/>
                  </a:schemeClr>
                </a:solidFill>
                <a:latin typeface="Helvetica" charset="0"/>
                <a:ea typeface="Helvetica" charset="0"/>
                <a:cs typeface="Helvetica" charset="0"/>
              </a:rPr>
              <a:t>$ 0.09</a:t>
            </a:r>
            <a:endParaRPr lang="en-US" sz="1350" b="1" dirty="0">
              <a:solidFill>
                <a:schemeClr val="accent6">
                  <a:lumMod val="75000"/>
                </a:schemeClr>
              </a:solidFill>
              <a:latin typeface="Helvetica" charset="0"/>
              <a:ea typeface="Helvetica" charset="0"/>
              <a:cs typeface="Helvetica" charset="0"/>
            </a:endParaRPr>
          </a:p>
        </p:txBody>
      </p:sp>
      <p:sp>
        <p:nvSpPr>
          <p:cNvPr id="70" name="Rectangle 69"/>
          <p:cNvSpPr/>
          <p:nvPr/>
        </p:nvSpPr>
        <p:spPr>
          <a:xfrm>
            <a:off x="2895956" y="3104787"/>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1" name="Rectangle 70"/>
          <p:cNvSpPr/>
          <p:nvPr/>
        </p:nvSpPr>
        <p:spPr>
          <a:xfrm>
            <a:off x="4045144" y="3105508"/>
            <a:ext cx="1076510" cy="50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19"/>
          </a:p>
        </p:txBody>
      </p:sp>
      <p:sp>
        <p:nvSpPr>
          <p:cNvPr id="76" name="Rectangle 75"/>
          <p:cNvSpPr/>
          <p:nvPr/>
        </p:nvSpPr>
        <p:spPr>
          <a:xfrm>
            <a:off x="3038377" y="3201505"/>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$ 0.23</a:t>
            </a:r>
            <a:endParaRPr lang="en-US" sz="1519" b="1" dirty="0">
              <a:solidFill>
                <a:schemeClr val="accent6">
                  <a:lumMod val="75000"/>
                </a:schemeClr>
              </a:solidFill>
              <a:latin typeface="Helvetica" charset="0"/>
              <a:ea typeface="Helvetica" charset="0"/>
              <a:cs typeface="Helvetica" charset="0"/>
            </a:endParaRPr>
          </a:p>
        </p:txBody>
      </p:sp>
      <p:sp>
        <p:nvSpPr>
          <p:cNvPr id="77" name="Rectangle 76"/>
          <p:cNvSpPr/>
          <p:nvPr/>
        </p:nvSpPr>
        <p:spPr>
          <a:xfrm>
            <a:off x="4176279" y="3205682"/>
            <a:ext cx="729687" cy="326115"/>
          </a:xfrm>
          <a:prstGeom prst="rect">
            <a:avLst/>
          </a:prstGeom>
        </p:spPr>
        <p:txBody>
          <a:bodyPr wrap="none">
            <a:spAutoFit/>
          </a:bodyPr>
          <a:lstStyle/>
          <a:p>
            <a:pPr algn="ctr"/>
            <a:r>
              <a:rPr lang="en-US" sz="1519" b="1" dirty="0">
                <a:solidFill>
                  <a:schemeClr val="accent6">
                    <a:lumMod val="75000"/>
                  </a:schemeClr>
                </a:solidFill>
                <a:latin typeface="Helvetica" charset="0"/>
                <a:ea typeface="Helvetica" charset="0"/>
                <a:cs typeface="Helvetica" charset="0"/>
              </a:rPr>
              <a:t>$ 0.10</a:t>
            </a:r>
            <a:endParaRPr lang="en-US" sz="1519" b="1" dirty="0">
              <a:solidFill>
                <a:schemeClr val="accent6">
                  <a:lumMod val="75000"/>
                </a:schemeClr>
              </a:solidFill>
              <a:latin typeface="Helvetica" charset="0"/>
              <a:ea typeface="Helvetica" charset="0"/>
              <a:cs typeface="Helvetica" charset="0"/>
            </a:endParaRPr>
          </a:p>
        </p:txBody>
      </p:sp>
      <p:sp>
        <p:nvSpPr>
          <p:cNvPr id="5" name="Slide Number Placeholder 4"/>
          <p:cNvSpPr>
            <a:spLocks noGrp="1"/>
          </p:cNvSpPr>
          <p:nvPr>
            <p:ph type="sldNum" sz="quarter" idx="12"/>
          </p:nvPr>
        </p:nvSpPr>
        <p:spPr/>
        <p:txBody>
          <a:bodyPr/>
          <a:lstStyle/>
          <a:p>
            <a:fld id="{B71B6317-4C1F-2D45-957F-23095F2C68BC}" type="slidenum">
              <a:rPr lang="en-US" smtClean="0"/>
              <a:t>9</a:t>
            </a:fld>
            <a:endParaRPr lang="en-US"/>
          </a:p>
        </p:txBody>
      </p:sp>
    </p:spTree>
    <p:extLst>
      <p:ext uri="{BB962C8B-B14F-4D97-AF65-F5344CB8AC3E}">
        <p14:creationId xmlns:p14="http://schemas.microsoft.com/office/powerpoint/2010/main" val="18753049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1018</TotalTime>
  <Words>1492</Words>
  <Application>Microsoft Macintosh PowerPoint</Application>
  <PresentationFormat>35mm Slides</PresentationFormat>
  <Paragraphs>261</Paragraphs>
  <Slides>35</Slides>
  <Notes>4</Notes>
  <HiddenSlides>6</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35</vt:i4>
      </vt:variant>
    </vt:vector>
  </HeadingPairs>
  <TitlesOfParts>
    <vt:vector size="45" baseType="lpstr">
      <vt:lpstr>Avenir Book</vt:lpstr>
      <vt:lpstr>Avenir Heavy</vt:lpstr>
      <vt:lpstr>Calibri</vt:lpstr>
      <vt:lpstr>Calibri Light</vt:lpstr>
      <vt:lpstr>Cambria Math</vt:lpstr>
      <vt:lpstr>Helvetica</vt:lpstr>
      <vt:lpstr>Wingdings</vt:lpstr>
      <vt:lpstr>WP IconicSymbolsA</vt:lpstr>
      <vt:lpstr>Arial</vt:lpstr>
      <vt:lpstr>Office Theme</vt:lpstr>
      <vt:lpstr>An Automatic Method for Discovering Rational Heuristics for Risky Choice</vt:lpstr>
      <vt:lpstr>Rational Decision-Making</vt:lpstr>
      <vt:lpstr>Most decisions have far more possible outcomes than we an consider</vt:lpstr>
      <vt:lpstr>Bounded Optimality (Russell &amp; Subramanian, 95)</vt:lpstr>
      <vt:lpstr>Rational use of cognitive resources</vt:lpstr>
      <vt:lpstr>Multi-Alternative Risky Choice</vt:lpstr>
      <vt:lpstr>People adaptively choose between multiple heuristics including …</vt:lpstr>
      <vt:lpstr>PowerPoint Presentation</vt:lpstr>
      <vt:lpstr>PowerPoint Presentation</vt:lpstr>
      <vt:lpstr>PowerPoint Presentation</vt:lpstr>
      <vt:lpstr>Questions</vt:lpstr>
      <vt:lpstr>Outline</vt:lpstr>
      <vt:lpstr>PowerPoint Presentation</vt:lpstr>
      <vt:lpstr>PowerPoint Presentation</vt:lpstr>
      <vt:lpstr>The Benefits and Costs of Computation</vt:lpstr>
      <vt:lpstr>PowerPoint Presentation</vt:lpstr>
      <vt:lpstr>Bounded-Optimal Decision-Making</vt:lpstr>
      <vt:lpstr>Solving meta-level MDPs</vt:lpstr>
      <vt:lpstr>Application to Risky Choice</vt:lpstr>
      <vt:lpstr>Outline</vt:lpstr>
      <vt:lpstr>1. Some fast-and-frugal heuristics are resource-rational in certain circumstances</vt:lpstr>
      <vt:lpstr>PowerPoint Presentation</vt:lpstr>
      <vt:lpstr>PowerPoint Presentation</vt:lpstr>
      <vt:lpstr>PowerPoint Presentation</vt:lpstr>
      <vt:lpstr>PowerPoint Presentation</vt:lpstr>
      <vt:lpstr>PowerPoint Presentation</vt:lpstr>
      <vt:lpstr>3. Our method predicts adaptive strategy selection</vt:lpstr>
      <vt:lpstr>Outline</vt:lpstr>
      <vt:lpstr>PowerPoint Presentation</vt:lpstr>
      <vt:lpstr>PowerPoint Presentation</vt:lpstr>
      <vt:lpstr>PowerPoint Presentation</vt:lpstr>
      <vt:lpstr>PowerPoint Presentation</vt:lpstr>
      <vt:lpstr>PowerPoint Presentation</vt:lpstr>
      <vt:lpstr>PowerPoint Presentation</vt:lpstr>
      <vt:lpstr>Conclusions</vt:lpstr>
    </vt:vector>
  </TitlesOfParts>
  <Company/>
  <LinksUpToDate>false</LinksUpToDate>
  <SharedDoc>false</SharedDoc>
  <HyperlinksChanged>false</HyperlinksChanged>
  <AppVersion>15.0035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Automatic Method for Discovering Rational Heuristics for Risky Choice</dc:title>
  <dc:creator>Falk Lieder</dc:creator>
  <cp:lastModifiedBy>Falk Lieder</cp:lastModifiedBy>
  <cp:revision>53</cp:revision>
  <dcterms:created xsi:type="dcterms:W3CDTF">2017-07-10T22:10:02Z</dcterms:created>
  <dcterms:modified xsi:type="dcterms:W3CDTF">2017-07-12T07:22:18Z</dcterms:modified>
</cp:coreProperties>
</file>

<file path=docProps/thumbnail.jpeg>
</file>